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9" r:id="rId3"/>
    <p:sldId id="260" r:id="rId4"/>
    <p:sldId id="266" r:id="rId5"/>
    <p:sldId id="274" r:id="rId6"/>
    <p:sldId id="261" r:id="rId7"/>
    <p:sldId id="267" r:id="rId8"/>
    <p:sldId id="268" r:id="rId9"/>
    <p:sldId id="270" r:id="rId10"/>
    <p:sldId id="27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67"/>
    <p:restoredTop sz="94598"/>
  </p:normalViewPr>
  <p:slideViewPr>
    <p:cSldViewPr snapToGrid="0" snapToObjects="1" showGuides="1">
      <p:cViewPr varScale="1">
        <p:scale>
          <a:sx n="151" d="100"/>
          <a:sy n="151" d="100"/>
        </p:scale>
        <p:origin x="3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rial Regular"/>
              </a:defRPr>
            </a:lvl1pPr>
          </a:lstStyle>
          <a:p>
            <a:fld id="{0239D73C-AF14-7643-8BC7-209F4FB10DDF}" type="datetimeFigureOut">
              <a:rPr lang="en-US" smtClean="0"/>
              <a:pPr/>
              <a:t>11/9/25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rial Regul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rial Regular"/>
              </a:defRPr>
            </a:lvl1pPr>
          </a:lstStyle>
          <a:p>
            <a:fld id="{F52A25F9-16D3-E64A-8639-7B020C319E7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973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rial Regular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2A25F9-16D3-E64A-8639-7B020C319E7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82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2A25F9-16D3-E64A-8639-7B020C319E7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352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2A25F9-16D3-E64A-8639-7B020C319E7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044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2A25F9-16D3-E64A-8639-7B020C319E7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388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58368" y="3968496"/>
            <a:ext cx="6638544" cy="16503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buNone/>
              <a:defRPr sz="2800" b="0" i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472"/>
            <a:ext cx="6638544" cy="2386584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pic>
        <p:nvPicPr>
          <p:cNvPr id="8" name="Picture 7" descr="University at Buffalo, The State University of New York logo">
            <a:extLst>
              <a:ext uri="{FF2B5EF4-FFF2-40B4-BE49-F238E27FC236}">
                <a16:creationId xmlns:a16="http://schemas.microsoft.com/office/drawing/2014/main" id="{9C7DE7FF-FD86-434E-91D5-DF1AA23EE75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6041226"/>
            <a:ext cx="4800600" cy="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41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hree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0CAA554F-B37C-9E47-B5E4-82235D4EC6CD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5114631" y="934720"/>
            <a:ext cx="7077369" cy="306467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9F5FDDA2-E7AF-294B-ACDF-BDB5997277BC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5114631" y="3998296"/>
            <a:ext cx="360252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2499D1A-BF4E-8444-BF94-86863CA11648}"/>
              </a:ext>
            </a:extLst>
          </p:cNvPr>
          <p:cNvSpPr>
            <a:spLocks noGrp="1" noChangeAspect="1"/>
          </p:cNvSpPr>
          <p:nvPr>
            <p:ph type="pic" idx="15"/>
          </p:nvPr>
        </p:nvSpPr>
        <p:spPr>
          <a:xfrm>
            <a:off x="8701089" y="3998296"/>
            <a:ext cx="349091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F90DAFF-101D-E948-A7EE-D57686CEB2DD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851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947F2-B572-1341-97A2-03F799FC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21EA68-2B0A-7648-9710-0081FFDD7D68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0" y="927100"/>
            <a:ext cx="12192000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C2F5B-0BEC-1B48-AF19-F70CBF88DDD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458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hart Placeholder 2">
            <a:extLst>
              <a:ext uri="{FF2B5EF4-FFF2-40B4-BE49-F238E27FC236}">
                <a16:creationId xmlns:a16="http://schemas.microsoft.com/office/drawing/2014/main" id="{7B782143-2792-E14B-AE51-0FFA9028EB8A}"/>
              </a:ext>
            </a:extLst>
          </p:cNvPr>
          <p:cNvSpPr>
            <a:spLocks noGrp="1"/>
          </p:cNvSpPr>
          <p:nvPr>
            <p:ph type="chart" sz="quarter" idx="16"/>
          </p:nvPr>
        </p:nvSpPr>
        <p:spPr>
          <a:xfrm>
            <a:off x="5161935" y="1976285"/>
            <a:ext cx="6325152" cy="396731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none"/>
        </p:style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dirty="0"/>
          </a:p>
          <a:p>
            <a:r>
              <a:rPr lang="en-US" dirty="0"/>
              <a:t>Drag chart to placeholder or click icon to add chart</a:t>
            </a:r>
          </a:p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FBFC18-7AE9-1C44-9039-61F804A6140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494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658368" y="1490663"/>
            <a:ext cx="6638544" cy="2387600"/>
          </a:xfrm>
          <a:prstGeom prst="rect">
            <a:avLst/>
          </a:prstGeom>
          <a:ln>
            <a:noFill/>
          </a:ln>
        </p:spPr>
        <p:txBody>
          <a:bodyPr lIns="0" anchor="b">
            <a:noAutofit/>
          </a:bodyPr>
          <a:lstStyle>
            <a:lvl1pPr algn="l">
              <a:lnSpc>
                <a:spcPts val="5800"/>
              </a:lnSpc>
              <a:defRPr sz="60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58368" y="3970337"/>
            <a:ext cx="6638544" cy="2212976"/>
          </a:xfrm>
          <a:prstGeom prst="rect">
            <a:avLst/>
          </a:prstGeom>
          <a:ln>
            <a:noFill/>
          </a:ln>
        </p:spPr>
        <p:txBody>
          <a:bodyPr lIns="0">
            <a:noAutofit/>
          </a:bodyPr>
          <a:lstStyle>
            <a:lvl1pPr marL="0" indent="0" algn="l">
              <a:buNone/>
              <a:defRPr sz="2800" b="0" baseline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7" name="Picture 6" descr="University at Buffalo, The State University of New York logo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321146"/>
            <a:ext cx="4800600" cy="35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521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6951472" cy="5909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695147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420E5-CF10-E744-8836-DA131F3DFEC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402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6951472" cy="59093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695147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51F46-BA21-2546-AE85-93B56EC0618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219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Doub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2B2E-D090-724F-8681-FBE0CDA2F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559530-982F-0F4F-B296-9DB2F44D80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6928" y="2185416"/>
            <a:ext cx="4500372" cy="39486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0367C6-4AC8-9C47-BDFA-A5613CF90E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10200" y="2185416"/>
            <a:ext cx="4498848" cy="39502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A3F1F-FF47-0844-82BA-F475FCD0AAB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462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C5C1-32E2-374C-809B-D54BEC11E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</p:spPr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8817A-73B4-F340-8D0E-FB813E55F79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66928" y="2185416"/>
            <a:ext cx="5138928" cy="393192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26641-0094-3D49-865E-3DB9ECAC43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6928" y="2593340"/>
            <a:ext cx="5140515" cy="3535744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E11705-25F9-194A-9D2F-C9FEEA3A574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185416"/>
            <a:ext cx="5138928" cy="394980"/>
          </a:xfrm>
        </p:spPr>
        <p:txBody>
          <a:bodyPr anchor="t" anchorCtr="0">
            <a:spAutoFit/>
          </a:bodyPr>
          <a:lstStyle>
            <a:lvl1pPr marL="0" indent="0">
              <a:buNone/>
              <a:defRPr sz="1600" b="1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978716-6004-6344-B5D2-C780B062C9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90800"/>
            <a:ext cx="5138928" cy="3538728"/>
          </a:xfrm>
        </p:spPr>
        <p:txBody>
          <a:bodyPr/>
          <a:lstStyle>
            <a:lvl1pPr marL="285750" indent="-285750"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A91F9-8796-3D42-B75E-9C7F7D9B735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44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A2439-3BDA-DB47-AA02-5590274D4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A2EBF7-C6C5-4541-B47E-7FB413A3DF8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253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13847-6053-FF4A-A422-D886A866F5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0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DC6EF38F-8DF7-3941-B22C-502232E4CB0B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5098566" y="927100"/>
            <a:ext cx="7093434" cy="59309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2049F-7F34-5D48-8F72-755B85F3E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4248912" cy="590931"/>
          </a:xfrm>
        </p:spPr>
        <p:txBody>
          <a:bodyPr/>
          <a:lstStyle/>
          <a:p>
            <a:r>
              <a:rPr lang="en-US" dirty="0"/>
              <a:t>Click to edit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C46810-DD61-C649-9461-59FA66CD2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" y="2185416"/>
            <a:ext cx="4248912" cy="396824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8C17C1-D75E-7F4A-895D-15D9E2D1D38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16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1614BA-85C5-BA49-A402-F7BCCCDB2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1499616"/>
            <a:ext cx="10515600" cy="59093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66ADF-AEA5-DC4B-841D-168372B89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928" y="2185416"/>
            <a:ext cx="10515600" cy="39682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University at Buffalo, The State University of New York logo">
            <a:extLst>
              <a:ext uri="{FF2B5EF4-FFF2-40B4-BE49-F238E27FC236}">
                <a16:creationId xmlns:a16="http://schemas.microsoft.com/office/drawing/2014/main" id="{27B0F206-4721-B742-B71F-C0AADA23A984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600" y="321146"/>
            <a:ext cx="4800600" cy="356029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4790E-48FE-324B-A4AD-34E3A7792E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74280" y="631977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EB53C135-CEC6-A548-8917-8F7FEB823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971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50" r:id="rId3"/>
    <p:sldLayoutId id="2147483664" r:id="rId4"/>
    <p:sldLayoutId id="2147483652" r:id="rId5"/>
    <p:sldLayoutId id="2147483653" r:id="rId6"/>
    <p:sldLayoutId id="2147483654" r:id="rId7"/>
    <p:sldLayoutId id="2147483655" r:id="rId8"/>
    <p:sldLayoutId id="2147483665" r:id="rId9"/>
    <p:sldLayoutId id="2147483666" r:id="rId10"/>
    <p:sldLayoutId id="2147483660" r:id="rId11"/>
    <p:sldLayoutId id="2147483667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2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130000"/>
        </a:lnSpc>
        <a:spcBef>
          <a:spcPts val="600"/>
        </a:spcBef>
        <a:buClr>
          <a:schemeClr val="tx2"/>
        </a:buClr>
        <a:buSzPct val="120000"/>
        <a:buFont typeface="System Font Regular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sv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resentation Title">
            <a:extLst>
              <a:ext uri="{FF2B5EF4-FFF2-40B4-BE49-F238E27FC236}">
                <a16:creationId xmlns:a16="http://schemas.microsoft.com/office/drawing/2014/main" id="{1089AC9A-5D7D-5A4C-8605-7607252D4F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0482" y="20782"/>
            <a:ext cx="7408336" cy="987552"/>
          </a:xfrm>
        </p:spPr>
        <p:txBody>
          <a:bodyPr/>
          <a:lstStyle/>
          <a:p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UB Hackathon 2025</a:t>
            </a:r>
          </a:p>
        </p:txBody>
      </p:sp>
      <p:sp>
        <p:nvSpPr>
          <p:cNvPr id="7" name="Sub-topic">
            <a:extLst>
              <a:ext uri="{FF2B5EF4-FFF2-40B4-BE49-F238E27FC236}">
                <a16:creationId xmlns:a16="http://schemas.microsoft.com/office/drawing/2014/main" id="{9C71998B-4791-F94C-B599-D1D76743645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26999" y="3332819"/>
            <a:ext cx="6638544" cy="2390648"/>
          </a:xfrm>
        </p:spPr>
        <p:txBody>
          <a:bodyPr/>
          <a:lstStyle/>
          <a:p>
            <a:r>
              <a:rPr lang="en-US" sz="2000" u="sng" dirty="0">
                <a:latin typeface="Times New Roman" panose="02020603050405020304" pitchFamily="18" charset="0"/>
                <a:ea typeface="ADLaM Display" panose="02010000000000000000" pitchFamily="2" charset="77"/>
                <a:cs typeface="Times New Roman" panose="02020603050405020304" pitchFamily="18" charset="0"/>
              </a:rPr>
              <a:t>Team members</a:t>
            </a:r>
            <a:r>
              <a:rPr lang="en-US" sz="2000" dirty="0">
                <a:latin typeface="Times New Roman" panose="02020603050405020304" pitchFamily="18" charset="0"/>
                <a:ea typeface="ADLaM Display" panose="02010000000000000000" pitchFamily="2" charset="77"/>
                <a:cs typeface="Times New Roman" panose="02020603050405020304" pitchFamily="18" charset="0"/>
              </a:rPr>
              <a:t> – </a:t>
            </a:r>
          </a:p>
          <a:p>
            <a:r>
              <a:rPr lang="en-US" sz="2000" dirty="0">
                <a:latin typeface="Times New Roman" panose="02020603050405020304" pitchFamily="18" charset="0"/>
                <a:ea typeface="ADLaM Display" panose="02010000000000000000" pitchFamily="2" charset="77"/>
                <a:cs typeface="Times New Roman" panose="02020603050405020304" pitchFamily="18" charset="0"/>
              </a:rPr>
              <a:t>Sathwick Kiran M S </a:t>
            </a:r>
          </a:p>
          <a:p>
            <a:r>
              <a:rPr lang="en-US" sz="2000" dirty="0">
                <a:latin typeface="Times New Roman" panose="02020603050405020304" pitchFamily="18" charset="0"/>
                <a:ea typeface="ADLaM Display" panose="02010000000000000000" pitchFamily="2" charset="77"/>
                <a:cs typeface="Times New Roman" panose="02020603050405020304" pitchFamily="18" charset="0"/>
              </a:rPr>
              <a:t>Siddharth Adhikari</a:t>
            </a:r>
          </a:p>
          <a:p>
            <a:r>
              <a:rPr lang="en-US" sz="2000" dirty="0">
                <a:latin typeface="Times New Roman" panose="02020603050405020304" pitchFamily="18" charset="0"/>
                <a:ea typeface="ADLaM Display" panose="02010000000000000000" pitchFamily="2" charset="77"/>
                <a:cs typeface="Times New Roman" panose="02020603050405020304" pitchFamily="18" charset="0"/>
              </a:rPr>
              <a:t>Mrudula Deshmukh</a:t>
            </a:r>
          </a:p>
          <a:p>
            <a:r>
              <a:rPr lang="en-US" sz="2000" dirty="0">
                <a:latin typeface="Times New Roman" panose="02020603050405020304" pitchFamily="18" charset="0"/>
                <a:ea typeface="ADLaM Display" panose="02010000000000000000" pitchFamily="2" charset="77"/>
                <a:cs typeface="Times New Roman" panose="02020603050405020304" pitchFamily="18" charset="0"/>
              </a:rPr>
              <a:t>Kundan </a:t>
            </a:r>
            <a:r>
              <a:rPr lang="en-US" sz="2000" dirty="0" err="1">
                <a:latin typeface="Times New Roman" panose="02020603050405020304" pitchFamily="18" charset="0"/>
                <a:ea typeface="ADLaM Display" panose="02010000000000000000" pitchFamily="2" charset="77"/>
                <a:cs typeface="Times New Roman" panose="02020603050405020304" pitchFamily="18" charset="0"/>
              </a:rPr>
              <a:t>Satkar</a:t>
            </a:r>
            <a:endParaRPr lang="en-US" sz="2000" dirty="0">
              <a:latin typeface="Times New Roman" panose="02020603050405020304" pitchFamily="18" charset="0"/>
              <a:ea typeface="ADLaM Display" panose="02010000000000000000" pitchFamily="2" charset="77"/>
              <a:cs typeface="Times New Roman" panose="02020603050405020304" pitchFamily="18" charset="0"/>
            </a:endParaRPr>
          </a:p>
        </p:txBody>
      </p:sp>
      <p:sp>
        <p:nvSpPr>
          <p:cNvPr id="2" name="Presentation Title">
            <a:extLst>
              <a:ext uri="{FF2B5EF4-FFF2-40B4-BE49-F238E27FC236}">
                <a16:creationId xmlns:a16="http://schemas.microsoft.com/office/drawing/2014/main" id="{99A97E40-2980-BC3D-C9F0-4FEA3ED28680}"/>
              </a:ext>
            </a:extLst>
          </p:cNvPr>
          <p:cNvSpPr txBox="1">
            <a:spLocks/>
          </p:cNvSpPr>
          <p:nvPr/>
        </p:nvSpPr>
        <p:spPr>
          <a:xfrm>
            <a:off x="126999" y="66857"/>
            <a:ext cx="8392499" cy="391300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5800"/>
              </a:lnSpc>
              <a:spcBef>
                <a:spcPct val="0"/>
              </a:spcBef>
              <a:buNone/>
              <a:defRPr sz="6000" b="1" i="0" kern="120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lang="en-US" sz="3200" dirty="0"/>
          </a:p>
        </p:txBody>
      </p:sp>
      <p:sp>
        <p:nvSpPr>
          <p:cNvPr id="5" name="Presentation Title">
            <a:extLst>
              <a:ext uri="{FF2B5EF4-FFF2-40B4-BE49-F238E27FC236}">
                <a16:creationId xmlns:a16="http://schemas.microsoft.com/office/drawing/2014/main" id="{022D8C37-6C98-D309-59B2-2DAD076E0E9C}"/>
              </a:ext>
            </a:extLst>
          </p:cNvPr>
          <p:cNvSpPr txBox="1">
            <a:spLocks/>
          </p:cNvSpPr>
          <p:nvPr/>
        </p:nvSpPr>
        <p:spPr>
          <a:xfrm>
            <a:off x="127000" y="2635842"/>
            <a:ext cx="8392499" cy="391300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5800"/>
              </a:lnSpc>
              <a:spcBef>
                <a:spcPct val="0"/>
              </a:spcBef>
              <a:buNone/>
              <a:defRPr sz="6000" b="1" i="0" kern="120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Where multi-agents meets wall street</a:t>
            </a:r>
          </a:p>
        </p:txBody>
      </p:sp>
      <p:sp>
        <p:nvSpPr>
          <p:cNvPr id="9" name="Presentation Title">
            <a:extLst>
              <a:ext uri="{FF2B5EF4-FFF2-40B4-BE49-F238E27FC236}">
                <a16:creationId xmlns:a16="http://schemas.microsoft.com/office/drawing/2014/main" id="{C6D92A5E-6D5B-F3C5-3D6F-003100B6A1EC}"/>
              </a:ext>
            </a:extLst>
          </p:cNvPr>
          <p:cNvSpPr txBox="1">
            <a:spLocks/>
          </p:cNvSpPr>
          <p:nvPr/>
        </p:nvSpPr>
        <p:spPr>
          <a:xfrm>
            <a:off x="279399" y="1712099"/>
            <a:ext cx="8392499" cy="987552"/>
          </a:xfrm>
          <a:prstGeom prst="rect">
            <a:avLst/>
          </a:prstGeom>
          <a:ln>
            <a:noFill/>
          </a:ln>
        </p:spPr>
        <p:txBody>
          <a:bodyPr vert="horz" lIns="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ts val="5800"/>
              </a:lnSpc>
              <a:spcBef>
                <a:spcPct val="0"/>
              </a:spcBef>
              <a:buNone/>
              <a:defRPr sz="6000" b="1" i="0" kern="120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sz="5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Synapse Street</a:t>
            </a:r>
          </a:p>
        </p:txBody>
      </p:sp>
      <p:pic>
        <p:nvPicPr>
          <p:cNvPr id="11" name="Picture 10" descr="A poster of a city with figures and a city in the background&#10;&#10;AI-generated content may be incorrect.">
            <a:extLst>
              <a:ext uri="{FF2B5EF4-FFF2-40B4-BE49-F238E27FC236}">
                <a16:creationId xmlns:a16="http://schemas.microsoft.com/office/drawing/2014/main" id="{B067A1A7-E4A0-E9D5-BBED-8E9519DA6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7701" y="0"/>
            <a:ext cx="1534299" cy="15342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52B17B-F81C-8D43-2F73-15862DBB6E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2210499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8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322C1FBC-6C22-3741-A1E5-5765F327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21" y="947411"/>
            <a:ext cx="6951472" cy="590931"/>
          </a:xfrm>
        </p:spPr>
        <p:txBody>
          <a:bodyPr/>
          <a:lstStyle/>
          <a:p>
            <a:r>
              <a:rPr lang="en-US" u="sng" dirty="0"/>
              <a:t>Conclusion</a:t>
            </a:r>
          </a:p>
        </p:txBody>
      </p:sp>
      <p:sp>
        <p:nvSpPr>
          <p:cNvPr id="3" name="Slide Text">
            <a:extLst>
              <a:ext uri="{FF2B5EF4-FFF2-40B4-BE49-F238E27FC236}">
                <a16:creationId xmlns:a16="http://schemas.microsoft.com/office/drawing/2014/main" id="{F400F1EF-FBD9-C849-BEB9-91B7DFEA7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509" y="1759390"/>
            <a:ext cx="9283655" cy="402834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Successfully Implemented following things in the project:</a:t>
            </a:r>
          </a:p>
          <a:p>
            <a:r>
              <a:rPr lang="en-US" dirty="0"/>
              <a:t> Initialization of the Hadoop Server via </a:t>
            </a:r>
            <a:r>
              <a:rPr lang="en-US" dirty="0" err="1"/>
              <a:t>Vultr</a:t>
            </a:r>
            <a:r>
              <a:rPr lang="en-US" dirty="0"/>
              <a:t>.</a:t>
            </a:r>
          </a:p>
          <a:p>
            <a:r>
              <a:rPr lang="en-US" dirty="0"/>
              <a:t> Building and Modeling of ML models.</a:t>
            </a:r>
          </a:p>
          <a:p>
            <a:r>
              <a:rPr lang="en-US" dirty="0"/>
              <a:t> Initialization and use of LLM model for shorting of stocks.</a:t>
            </a:r>
          </a:p>
          <a:p>
            <a:r>
              <a:rPr lang="en-US" dirty="0"/>
              <a:t> Visualizing the Charts, results and Analysis report.</a:t>
            </a:r>
          </a:p>
          <a:p>
            <a:r>
              <a:rPr lang="en-US" dirty="0"/>
              <a:t> Developing the </a:t>
            </a:r>
            <a:r>
              <a:rPr lang="en-US" dirty="0" err="1"/>
              <a:t>Streamlit</a:t>
            </a:r>
            <a:r>
              <a:rPr lang="en-US" dirty="0"/>
              <a:t> App via </a:t>
            </a:r>
            <a:r>
              <a:rPr lang="en-US" dirty="0" err="1"/>
              <a:t>Streamlit</a:t>
            </a:r>
            <a:r>
              <a:rPr lang="en-US" dirty="0"/>
              <a:t>.</a:t>
            </a:r>
          </a:p>
          <a:p>
            <a:r>
              <a:rPr lang="en-US" dirty="0"/>
              <a:t> Implementing a Tableau Dashboard for visualizing the acquire data reports.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74204B13-12CE-5849-82EE-2A784C3AC2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88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6EFFE0B3-6566-3F48-9291-A6A8E30E2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30694"/>
            <a:ext cx="6951472" cy="590931"/>
          </a:xfrm>
        </p:spPr>
        <p:txBody>
          <a:bodyPr/>
          <a:lstStyle/>
          <a:p>
            <a:r>
              <a:rPr lang="en-US" u="sng" dirty="0">
                <a:latin typeface="+mn-lt"/>
              </a:rPr>
              <a:t>Introduction and Inspiration</a:t>
            </a:r>
          </a:p>
        </p:txBody>
      </p:sp>
      <p:sp>
        <p:nvSpPr>
          <p:cNvPr id="5" name="Slide Text">
            <a:extLst>
              <a:ext uri="{FF2B5EF4-FFF2-40B4-BE49-F238E27FC236}">
                <a16:creationId xmlns:a16="http://schemas.microsoft.com/office/drawing/2014/main" id="{C69252C7-A6C4-2849-AD0F-63A6BD9AF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693333"/>
            <a:ext cx="5232400" cy="3894667"/>
          </a:xfrm>
        </p:spPr>
        <p:txBody>
          <a:bodyPr/>
          <a:lstStyle/>
          <a:p>
            <a:pPr algn="just"/>
            <a:r>
              <a:rPr lang="en-US" dirty="0"/>
              <a:t>Synapse Street is an AI-powered multi-agent system that detects potential short-selling opportunities in the U.S. stock market.</a:t>
            </a:r>
          </a:p>
          <a:p>
            <a:pPr algn="just"/>
            <a:r>
              <a:rPr lang="en-US" dirty="0"/>
              <a:t>Inspired by The Big Short, this project combines machine learning, large language models, and vector databases to identify patterns that signal overvalued or volatile stocks.</a:t>
            </a:r>
          </a:p>
          <a:p>
            <a:pPr algn="just"/>
            <a:r>
              <a:rPr lang="en-US" dirty="0"/>
              <a:t>The system autonomously analyzes market data, enables collaboration between AI agents, and delivers interpretable results through interactive dashboards.</a:t>
            </a:r>
          </a:p>
        </p:txBody>
      </p:sp>
      <p:sp>
        <p:nvSpPr>
          <p:cNvPr id="16" name="Slide Number">
            <a:extLst>
              <a:ext uri="{FF2B5EF4-FFF2-40B4-BE49-F238E27FC236}">
                <a16:creationId xmlns:a16="http://schemas.microsoft.com/office/drawing/2014/main" id="{4603F0F3-CF76-774D-86D8-DB88B36252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2E1B3BED-EDDA-2E42-813F-F157009AF3C2}" type="slidenum">
              <a:rPr lang="en-US" smtClean="0"/>
              <a:t>2</a:t>
            </a:fld>
            <a:endParaRPr lang="en-US" dirty="0"/>
          </a:p>
        </p:txBody>
      </p:sp>
      <p:sp>
        <p:nvSpPr>
          <p:cNvPr id="4" name="Slide Text">
            <a:extLst>
              <a:ext uri="{FF2B5EF4-FFF2-40B4-BE49-F238E27FC236}">
                <a16:creationId xmlns:a16="http://schemas.microsoft.com/office/drawing/2014/main" id="{6AA9C0EC-0858-6D0A-AAAA-FAB2256A5046}"/>
              </a:ext>
            </a:extLst>
          </p:cNvPr>
          <p:cNvSpPr txBox="1">
            <a:spLocks/>
          </p:cNvSpPr>
          <p:nvPr/>
        </p:nvSpPr>
        <p:spPr>
          <a:xfrm>
            <a:off x="6189133" y="1617133"/>
            <a:ext cx="5308599" cy="4038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/>
              <a:t>The idea for Synapse Street was inspired by The Big </a:t>
            </a:r>
            <a:r>
              <a:rPr lang="en-US" dirty="0" err="1"/>
              <a:t>Short.,the</a:t>
            </a:r>
            <a:r>
              <a:rPr lang="en-US" dirty="0"/>
              <a:t> story of analysts who spotted early signs of a financial collapse while the market stayed irrationally optimistic.</a:t>
            </a:r>
          </a:p>
          <a:p>
            <a:pPr algn="just"/>
            <a:r>
              <a:rPr lang="en-US" dirty="0"/>
              <a:t>That principle of data-driven skepticism led us to design a system that questions market sentiment using evidence and AI reasoning.</a:t>
            </a:r>
          </a:p>
          <a:p>
            <a:pPr algn="just"/>
            <a:r>
              <a:rPr lang="en-US" dirty="0"/>
              <a:t>Three agents., Analyst, Model, and Risk, work together like a digital hedge-fund team, detecting shorting opportunities before they become obvious to everyone else.</a:t>
            </a:r>
          </a:p>
        </p:txBody>
      </p:sp>
    </p:spTree>
    <p:extLst>
      <p:ext uri="{BB962C8B-B14F-4D97-AF65-F5344CB8AC3E}">
        <p14:creationId xmlns:p14="http://schemas.microsoft.com/office/powerpoint/2010/main" val="916806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93BEC0A6-A5CE-914E-9A9E-BB0E40137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90115"/>
            <a:ext cx="10515600" cy="341632"/>
          </a:xfrm>
        </p:spPr>
        <p:txBody>
          <a:bodyPr/>
          <a:lstStyle/>
          <a:p>
            <a:r>
              <a:rPr lang="en-US" sz="1800" u="sng" dirty="0">
                <a:latin typeface="+mn-lt"/>
              </a:rPr>
              <a:t>What are we achieving?</a:t>
            </a:r>
          </a:p>
        </p:txBody>
      </p:sp>
      <p:sp>
        <p:nvSpPr>
          <p:cNvPr id="3" name="Side Text - Column 1">
            <a:extLst>
              <a:ext uri="{FF2B5EF4-FFF2-40B4-BE49-F238E27FC236}">
                <a16:creationId xmlns:a16="http://schemas.microsoft.com/office/drawing/2014/main" id="{38025F87-E395-E545-BB3A-BF62703CCB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2765" y="1745149"/>
            <a:ext cx="10237301" cy="493975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u="sng" dirty="0"/>
              <a:t>Synapse Street integrates multiple AI and data components to:</a:t>
            </a:r>
          </a:p>
          <a:p>
            <a:r>
              <a:rPr lang="en-US" dirty="0"/>
              <a:t>Process large-scale historical U.S. stock data (Kaggle: U.S. Stock Market History).</a:t>
            </a:r>
          </a:p>
          <a:p>
            <a:r>
              <a:rPr lang="en-US" dirty="0"/>
              <a:t>Clean, standardize, and engineer features using Pandas with Hadoop (HDFS-ready).</a:t>
            </a:r>
          </a:p>
          <a:p>
            <a:r>
              <a:rPr lang="en-US" dirty="0"/>
              <a:t>Apply a Logistic Regression model to compute short probabilities for each ticker.</a:t>
            </a:r>
          </a:p>
          <a:p>
            <a:r>
              <a:rPr lang="en-US" dirty="0"/>
              <a:t>Store market observations as embeddings in </a:t>
            </a:r>
            <a:r>
              <a:rPr lang="en-US" dirty="0" err="1"/>
              <a:t>Qdrant</a:t>
            </a:r>
            <a:r>
              <a:rPr lang="en-US" dirty="0"/>
              <a:t> for vector similarity search.</a:t>
            </a:r>
          </a:p>
          <a:p>
            <a:pPr>
              <a:buFont typeface="Wingdings" pitchFamily="2" charset="2"/>
              <a:buChar char="Ø"/>
            </a:pPr>
            <a:r>
              <a:rPr lang="en-US" u="sng" dirty="0"/>
              <a:t>Orchestrate three </a:t>
            </a:r>
            <a:r>
              <a:rPr lang="en-US" u="sng" dirty="0" err="1"/>
              <a:t>LangGraph</a:t>
            </a:r>
            <a:r>
              <a:rPr lang="en-US" u="sng" dirty="0"/>
              <a:t> agents:</a:t>
            </a:r>
          </a:p>
          <a:p>
            <a:r>
              <a:rPr lang="en-US" dirty="0"/>
              <a:t>Analyst Agent – detects high-volatility and overbought tickers.</a:t>
            </a:r>
          </a:p>
          <a:p>
            <a:r>
              <a:rPr lang="en-US" dirty="0"/>
              <a:t>Model Agent – evaluates short probabilities and model metrics.</a:t>
            </a:r>
          </a:p>
          <a:p>
            <a:r>
              <a:rPr lang="en-US" dirty="0"/>
              <a:t>Risk Agent – assesses exposure and creates interpretable narratives.</a:t>
            </a:r>
          </a:p>
          <a:p>
            <a:r>
              <a:rPr lang="en-US" dirty="0"/>
              <a:t>Present results in an interactive </a:t>
            </a:r>
            <a:r>
              <a:rPr lang="en-US" dirty="0" err="1"/>
              <a:t>Streamlit</a:t>
            </a:r>
            <a:r>
              <a:rPr lang="en-US" dirty="0"/>
              <a:t> dashboard (deployed via </a:t>
            </a:r>
            <a:r>
              <a:rPr lang="en-US" dirty="0" err="1"/>
              <a:t>HuggingFace</a:t>
            </a:r>
            <a:r>
              <a:rPr lang="en-US" dirty="0"/>
              <a:t>) and Tableau analytics views.</a:t>
            </a:r>
          </a:p>
        </p:txBody>
      </p:sp>
      <p:sp>
        <p:nvSpPr>
          <p:cNvPr id="15" name="Slide Number">
            <a:extLst>
              <a:ext uri="{FF2B5EF4-FFF2-40B4-BE49-F238E27FC236}">
                <a16:creationId xmlns:a16="http://schemas.microsoft.com/office/drawing/2014/main" id="{A6790C53-F8BB-DF4A-8361-919F8B7F69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7FF4D5E0-956F-9742-9135-6CCBA6AE77D9}" type="slidenum">
              <a:rPr lang="en-US" sz="1800" smtClean="0"/>
              <a:t>3</a:t>
            </a:fld>
            <a:endParaRPr lang="en-US" sz="1800" dirty="0"/>
          </a:p>
        </p:txBody>
      </p:sp>
      <p:pic>
        <p:nvPicPr>
          <p:cNvPr id="7" name="Picture 2" descr="The Big Short streaming: where to watch online?">
            <a:extLst>
              <a:ext uri="{FF2B5EF4-FFF2-40B4-BE49-F238E27FC236}">
                <a16:creationId xmlns:a16="http://schemas.microsoft.com/office/drawing/2014/main" id="{FE0962EB-BE2A-6B85-AE4F-CF5763394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7745" y="940815"/>
            <a:ext cx="3214255" cy="1885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2008 Financial Crisis — When the house ...">
            <a:extLst>
              <a:ext uri="{FF2B5EF4-FFF2-40B4-BE49-F238E27FC236}">
                <a16:creationId xmlns:a16="http://schemas.microsoft.com/office/drawing/2014/main" id="{999F129C-EE2D-B59F-6099-631406D7B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3148224"/>
            <a:ext cx="3810000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3966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88DBE833-A922-5747-A36B-4314D3116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9282"/>
            <a:ext cx="6951472" cy="590931"/>
          </a:xfrm>
        </p:spPr>
        <p:txBody>
          <a:bodyPr/>
          <a:lstStyle/>
          <a:p>
            <a:r>
              <a:rPr lang="en-US" u="sng" dirty="0">
                <a:latin typeface="+mn-lt"/>
              </a:rPr>
              <a:t>Tech Stack</a:t>
            </a:r>
          </a:p>
        </p:txBody>
      </p:sp>
      <p:sp>
        <p:nvSpPr>
          <p:cNvPr id="8" name="Slide Number">
            <a:extLst>
              <a:ext uri="{FF2B5EF4-FFF2-40B4-BE49-F238E27FC236}">
                <a16:creationId xmlns:a16="http://schemas.microsoft.com/office/drawing/2014/main" id="{1E758566-FAE7-1B41-AABE-FDB3CDFB0B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FF97EF4A-40C6-024D-A945-B03D1BBD02F7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Object 2">
            <a:extLst>
              <a:ext uri="{FF2B5EF4-FFF2-40B4-BE49-F238E27FC236}">
                <a16:creationId xmlns:a16="http://schemas.microsoft.com/office/drawing/2014/main" id="{D6E3A7FC-38DE-50C0-0960-5AD077F10E96}"/>
              </a:ext>
            </a:extLst>
          </p:cNvPr>
          <p:cNvSpPr/>
          <p:nvPr/>
        </p:nvSpPr>
        <p:spPr>
          <a:xfrm>
            <a:off x="476131" y="1590277"/>
            <a:ext cx="3618595" cy="2299712"/>
          </a:xfrm>
          <a:prstGeom prst="rect">
            <a:avLst/>
          </a:prstGeom>
          <a:solidFill>
            <a:srgbClr val="FFA300"/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Object 3">
            <a:extLst>
              <a:ext uri="{FF2B5EF4-FFF2-40B4-BE49-F238E27FC236}">
                <a16:creationId xmlns:a16="http://schemas.microsoft.com/office/drawing/2014/main" id="{72852512-5194-70DA-B91E-99F99A114C2B}"/>
              </a:ext>
            </a:extLst>
          </p:cNvPr>
          <p:cNvSpPr/>
          <p:nvPr/>
        </p:nvSpPr>
        <p:spPr>
          <a:xfrm>
            <a:off x="761810" y="1785342"/>
            <a:ext cx="3456711" cy="3626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856"/>
              </a:lnSpc>
              <a:buNone/>
            </a:pPr>
            <a:r>
              <a:rPr lang="en-US" sz="2040" dirty="0">
                <a:solidFill>
                  <a:srgbClr val="1B2F35">
                    <a:alpha val="90000"/>
                  </a:srgbClr>
                </a:solidFill>
                <a:ea typeface="Montserrat" pitchFamily="34" charset="-122"/>
                <a:cs typeface="Montserrat" pitchFamily="34" charset="-120"/>
              </a:rPr>
              <a:t>LangGraph</a:t>
            </a:r>
            <a:endParaRPr lang="en-US" dirty="0"/>
          </a:p>
        </p:txBody>
      </p:sp>
      <p:sp>
        <p:nvSpPr>
          <p:cNvPr id="10" name="Object 4">
            <a:extLst>
              <a:ext uri="{FF2B5EF4-FFF2-40B4-BE49-F238E27FC236}">
                <a16:creationId xmlns:a16="http://schemas.microsoft.com/office/drawing/2014/main" id="{8546E17C-E026-6F32-B98C-3FCF03BBABEA}"/>
              </a:ext>
            </a:extLst>
          </p:cNvPr>
          <p:cNvSpPr/>
          <p:nvPr/>
        </p:nvSpPr>
        <p:spPr>
          <a:xfrm>
            <a:off x="761810" y="2276278"/>
            <a:ext cx="3456711" cy="5332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spcBef>
                <a:spcPts val="991"/>
              </a:spcBef>
              <a:buNone/>
            </a:pPr>
            <a:r>
              <a:rPr lang="en-US" sz="1500" dirty="0">
                <a:solidFill>
                  <a:srgbClr val="1C2F35">
                    <a:alpha val="70000"/>
                  </a:srgbClr>
                </a:solidFill>
                <a:ea typeface="Montserrat" pitchFamily="34" charset="-122"/>
                <a:cs typeface="Montserrat" pitchFamily="34" charset="-120"/>
              </a:rPr>
              <a:t>A multi-agent system for collaborative decision-making</a:t>
            </a:r>
            <a:endParaRPr lang="en-US" dirty="0"/>
          </a:p>
        </p:txBody>
      </p:sp>
      <p:sp>
        <p:nvSpPr>
          <p:cNvPr id="11" name="Object 5">
            <a:extLst>
              <a:ext uri="{FF2B5EF4-FFF2-40B4-BE49-F238E27FC236}">
                <a16:creationId xmlns:a16="http://schemas.microsoft.com/office/drawing/2014/main" id="{1C0834F5-C12C-F598-4B89-776C74E1F524}"/>
              </a:ext>
            </a:extLst>
          </p:cNvPr>
          <p:cNvSpPr/>
          <p:nvPr/>
        </p:nvSpPr>
        <p:spPr>
          <a:xfrm>
            <a:off x="4285178" y="1590277"/>
            <a:ext cx="3618595" cy="2299712"/>
          </a:xfrm>
          <a:prstGeom prst="rect">
            <a:avLst/>
          </a:prstGeom>
          <a:solidFill>
            <a:srgbClr val="A68118"/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Object 6">
            <a:extLst>
              <a:ext uri="{FF2B5EF4-FFF2-40B4-BE49-F238E27FC236}">
                <a16:creationId xmlns:a16="http://schemas.microsoft.com/office/drawing/2014/main" id="{6652FD14-C19E-513E-B696-EF1FA3B29E41}"/>
              </a:ext>
            </a:extLst>
          </p:cNvPr>
          <p:cNvSpPr/>
          <p:nvPr/>
        </p:nvSpPr>
        <p:spPr>
          <a:xfrm>
            <a:off x="4570857" y="1785342"/>
            <a:ext cx="3456711" cy="3626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856"/>
              </a:lnSpc>
              <a:buNone/>
            </a:pPr>
            <a:r>
              <a:rPr lang="en-US" sz="2040" dirty="0">
                <a:solidFill>
                  <a:srgbClr val="FDFDFD"/>
                </a:solidFill>
                <a:ea typeface="Montserrat" pitchFamily="34" charset="-122"/>
                <a:cs typeface="Montserrat" pitchFamily="34" charset="-120"/>
              </a:rPr>
              <a:t>Qdrant</a:t>
            </a:r>
            <a:endParaRPr lang="en-US" dirty="0"/>
          </a:p>
        </p:txBody>
      </p:sp>
      <p:sp>
        <p:nvSpPr>
          <p:cNvPr id="13" name="Object 7">
            <a:extLst>
              <a:ext uri="{FF2B5EF4-FFF2-40B4-BE49-F238E27FC236}">
                <a16:creationId xmlns:a16="http://schemas.microsoft.com/office/drawing/2014/main" id="{27CD6712-9365-6615-E6BE-DD13DC675F2C}"/>
              </a:ext>
            </a:extLst>
          </p:cNvPr>
          <p:cNvSpPr/>
          <p:nvPr/>
        </p:nvSpPr>
        <p:spPr>
          <a:xfrm>
            <a:off x="4570857" y="2276278"/>
            <a:ext cx="3456711" cy="5332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spcBef>
                <a:spcPts val="991"/>
              </a:spcBef>
              <a:buNone/>
            </a:pPr>
            <a:r>
              <a:rPr lang="en-US" sz="1500" dirty="0">
                <a:solidFill>
                  <a:srgbClr val="FFFFFF">
                    <a:alpha val="80000"/>
                  </a:srgbClr>
                </a:solidFill>
                <a:ea typeface="Montserrat" pitchFamily="34" charset="-122"/>
                <a:cs typeface="Montserrat" pitchFamily="34" charset="-120"/>
              </a:rPr>
              <a:t>A vector database for efficient similarity search</a:t>
            </a:r>
            <a:endParaRPr lang="en-US" dirty="0"/>
          </a:p>
        </p:txBody>
      </p:sp>
      <p:sp>
        <p:nvSpPr>
          <p:cNvPr id="14" name="Object 8">
            <a:extLst>
              <a:ext uri="{FF2B5EF4-FFF2-40B4-BE49-F238E27FC236}">
                <a16:creationId xmlns:a16="http://schemas.microsoft.com/office/drawing/2014/main" id="{747C236A-8587-844B-E773-6AB8344A39D9}"/>
              </a:ext>
            </a:extLst>
          </p:cNvPr>
          <p:cNvSpPr/>
          <p:nvPr/>
        </p:nvSpPr>
        <p:spPr>
          <a:xfrm>
            <a:off x="8094226" y="1590277"/>
            <a:ext cx="3618595" cy="2299712"/>
          </a:xfrm>
          <a:prstGeom prst="rect">
            <a:avLst/>
          </a:prstGeom>
          <a:solidFill>
            <a:srgbClr val="FDD16E"/>
          </a:solidFill>
        </p:spPr>
        <p:txBody>
          <a:bodyPr/>
          <a:lstStyle/>
          <a:p>
            <a:endParaRPr lang="en-US"/>
          </a:p>
        </p:txBody>
      </p:sp>
      <p:sp>
        <p:nvSpPr>
          <p:cNvPr id="15" name="Object 9">
            <a:extLst>
              <a:ext uri="{FF2B5EF4-FFF2-40B4-BE49-F238E27FC236}">
                <a16:creationId xmlns:a16="http://schemas.microsoft.com/office/drawing/2014/main" id="{555EF573-77CB-E4E0-289A-36C1F16559E3}"/>
              </a:ext>
            </a:extLst>
          </p:cNvPr>
          <p:cNvSpPr/>
          <p:nvPr/>
        </p:nvSpPr>
        <p:spPr>
          <a:xfrm>
            <a:off x="8379905" y="1785342"/>
            <a:ext cx="3456711" cy="3626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856"/>
              </a:lnSpc>
              <a:buNone/>
            </a:pPr>
            <a:r>
              <a:rPr lang="en-US" sz="2040" dirty="0">
                <a:solidFill>
                  <a:srgbClr val="1B2F35">
                    <a:alpha val="90000"/>
                  </a:srgbClr>
                </a:solidFill>
                <a:ea typeface="Montserrat" pitchFamily="34" charset="-122"/>
                <a:cs typeface="Montserrat" pitchFamily="34" charset="-120"/>
              </a:rPr>
              <a:t>Scikit-learn</a:t>
            </a:r>
            <a:endParaRPr lang="en-US" dirty="0"/>
          </a:p>
        </p:txBody>
      </p:sp>
      <p:sp>
        <p:nvSpPr>
          <p:cNvPr id="16" name="Object 10">
            <a:extLst>
              <a:ext uri="{FF2B5EF4-FFF2-40B4-BE49-F238E27FC236}">
                <a16:creationId xmlns:a16="http://schemas.microsoft.com/office/drawing/2014/main" id="{F828F986-FB8B-1C00-23C8-1D52E56DF135}"/>
              </a:ext>
            </a:extLst>
          </p:cNvPr>
          <p:cNvSpPr/>
          <p:nvPr/>
        </p:nvSpPr>
        <p:spPr>
          <a:xfrm>
            <a:off x="8379905" y="2276278"/>
            <a:ext cx="3456711" cy="5332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spcBef>
                <a:spcPts val="991"/>
              </a:spcBef>
              <a:buNone/>
            </a:pPr>
            <a:r>
              <a:rPr lang="en-US" sz="1500" dirty="0">
                <a:solidFill>
                  <a:srgbClr val="1C2F35">
                    <a:alpha val="70000"/>
                  </a:srgbClr>
                </a:solidFill>
                <a:ea typeface="Montserrat" pitchFamily="34" charset="-122"/>
                <a:cs typeface="Montserrat" pitchFamily="34" charset="-120"/>
              </a:rPr>
              <a:t>Machine learning library for predictive modeling</a:t>
            </a:r>
            <a:endParaRPr lang="en-US" dirty="0"/>
          </a:p>
        </p:txBody>
      </p:sp>
      <p:sp>
        <p:nvSpPr>
          <p:cNvPr id="17" name="Object 11">
            <a:extLst>
              <a:ext uri="{FF2B5EF4-FFF2-40B4-BE49-F238E27FC236}">
                <a16:creationId xmlns:a16="http://schemas.microsoft.com/office/drawing/2014/main" id="{D343CFBC-E126-45DF-999B-4034E70E9F5C}"/>
              </a:ext>
            </a:extLst>
          </p:cNvPr>
          <p:cNvSpPr/>
          <p:nvPr/>
        </p:nvSpPr>
        <p:spPr>
          <a:xfrm>
            <a:off x="476131" y="4135118"/>
            <a:ext cx="3809047" cy="2245036"/>
          </a:xfrm>
          <a:prstGeom prst="rect">
            <a:avLst/>
          </a:prstGeom>
          <a:solidFill>
            <a:srgbClr val="F87C57"/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Object 12">
            <a:extLst>
              <a:ext uri="{FF2B5EF4-FFF2-40B4-BE49-F238E27FC236}">
                <a16:creationId xmlns:a16="http://schemas.microsoft.com/office/drawing/2014/main" id="{9DDEC6A2-1D8D-3462-D4B9-35B4CCEB3F85}"/>
              </a:ext>
            </a:extLst>
          </p:cNvPr>
          <p:cNvSpPr/>
          <p:nvPr/>
        </p:nvSpPr>
        <p:spPr>
          <a:xfrm>
            <a:off x="761810" y="4275507"/>
            <a:ext cx="5551687" cy="3626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856"/>
              </a:lnSpc>
              <a:buNone/>
            </a:pPr>
            <a:r>
              <a:rPr lang="en-US" sz="2040" dirty="0">
                <a:solidFill>
                  <a:srgbClr val="1B2F35">
                    <a:alpha val="90000"/>
                  </a:srgbClr>
                </a:solidFill>
                <a:ea typeface="Montserrat" pitchFamily="34" charset="-122"/>
                <a:cs typeface="Montserrat" pitchFamily="34" charset="-120"/>
              </a:rPr>
              <a:t>Plotly</a:t>
            </a:r>
            <a:endParaRPr lang="en-US" dirty="0"/>
          </a:p>
        </p:txBody>
      </p:sp>
      <p:sp>
        <p:nvSpPr>
          <p:cNvPr id="19" name="Object 13">
            <a:extLst>
              <a:ext uri="{FF2B5EF4-FFF2-40B4-BE49-F238E27FC236}">
                <a16:creationId xmlns:a16="http://schemas.microsoft.com/office/drawing/2014/main" id="{0F7F347F-20F7-8392-23B1-98D51EC4BC96}"/>
              </a:ext>
            </a:extLst>
          </p:cNvPr>
          <p:cNvSpPr/>
          <p:nvPr/>
        </p:nvSpPr>
        <p:spPr>
          <a:xfrm>
            <a:off x="761810" y="4742850"/>
            <a:ext cx="3064591" cy="11343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spcBef>
                <a:spcPts val="991"/>
              </a:spcBef>
              <a:buNone/>
            </a:pPr>
            <a:r>
              <a:rPr lang="en-US" sz="1500" dirty="0">
                <a:solidFill>
                  <a:srgbClr val="1C2F35">
                    <a:alpha val="70000"/>
                  </a:srgbClr>
                </a:solidFill>
                <a:ea typeface="Montserrat" pitchFamily="34" charset="-122"/>
                <a:cs typeface="Montserrat" pitchFamily="34" charset="-120"/>
              </a:rPr>
              <a:t>Data visualization library for interactive dashboards</a:t>
            </a:r>
            <a:endParaRPr lang="en-US" dirty="0"/>
          </a:p>
        </p:txBody>
      </p:sp>
      <p:sp>
        <p:nvSpPr>
          <p:cNvPr id="20" name="Object 14">
            <a:extLst>
              <a:ext uri="{FF2B5EF4-FFF2-40B4-BE49-F238E27FC236}">
                <a16:creationId xmlns:a16="http://schemas.microsoft.com/office/drawing/2014/main" id="{C0BC6A26-6277-5C03-B672-46738F709C58}"/>
              </a:ext>
            </a:extLst>
          </p:cNvPr>
          <p:cNvSpPr/>
          <p:nvPr/>
        </p:nvSpPr>
        <p:spPr>
          <a:xfrm>
            <a:off x="4447063" y="4135117"/>
            <a:ext cx="2800406" cy="2282461"/>
          </a:xfrm>
          <a:prstGeom prst="rect">
            <a:avLst/>
          </a:prstGeom>
          <a:solidFill>
            <a:srgbClr val="3D4176"/>
          </a:solidFill>
        </p:spPr>
        <p:txBody>
          <a:bodyPr/>
          <a:lstStyle/>
          <a:p>
            <a:endParaRPr lang="en-US"/>
          </a:p>
        </p:txBody>
      </p:sp>
      <p:sp>
        <p:nvSpPr>
          <p:cNvPr id="21" name="Object 15">
            <a:extLst>
              <a:ext uri="{FF2B5EF4-FFF2-40B4-BE49-F238E27FC236}">
                <a16:creationId xmlns:a16="http://schemas.microsoft.com/office/drawing/2014/main" id="{0B299387-391E-4FD9-8D61-ACBF6CB0963A}"/>
              </a:ext>
            </a:extLst>
          </p:cNvPr>
          <p:cNvSpPr/>
          <p:nvPr/>
        </p:nvSpPr>
        <p:spPr>
          <a:xfrm>
            <a:off x="4556573" y="4158711"/>
            <a:ext cx="5551687" cy="36260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856"/>
              </a:lnSpc>
              <a:buNone/>
            </a:pPr>
            <a:r>
              <a:rPr lang="en-US" sz="2040" dirty="0">
                <a:solidFill>
                  <a:srgbClr val="FDFDFD"/>
                </a:solidFill>
                <a:ea typeface="Montserrat" pitchFamily="34" charset="-122"/>
                <a:cs typeface="Montserrat" pitchFamily="34" charset="-120"/>
              </a:rPr>
              <a:t>Streamlit</a:t>
            </a:r>
            <a:endParaRPr lang="en-US" dirty="0"/>
          </a:p>
        </p:txBody>
      </p:sp>
      <p:sp>
        <p:nvSpPr>
          <p:cNvPr id="22" name="Object 16">
            <a:extLst>
              <a:ext uri="{FF2B5EF4-FFF2-40B4-BE49-F238E27FC236}">
                <a16:creationId xmlns:a16="http://schemas.microsoft.com/office/drawing/2014/main" id="{8DE2AA3D-C126-274C-F657-83B77A6D4048}"/>
              </a:ext>
            </a:extLst>
          </p:cNvPr>
          <p:cNvSpPr/>
          <p:nvPr/>
        </p:nvSpPr>
        <p:spPr>
          <a:xfrm>
            <a:off x="4487534" y="4657420"/>
            <a:ext cx="2759934" cy="7527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spcBef>
                <a:spcPts val="991"/>
              </a:spcBef>
              <a:buNone/>
            </a:pPr>
            <a:r>
              <a:rPr lang="en-US" sz="1500" dirty="0">
                <a:solidFill>
                  <a:srgbClr val="FFFFFF">
                    <a:alpha val="80000"/>
                  </a:srgbClr>
                </a:solidFill>
                <a:ea typeface="Montserrat" pitchFamily="34" charset="-122"/>
                <a:cs typeface="Montserrat" pitchFamily="34" charset="-120"/>
              </a:rPr>
              <a:t>Framework for building web-based user interfaces</a:t>
            </a:r>
            <a:endParaRPr lang="en-US" dirty="0"/>
          </a:p>
        </p:txBody>
      </p:sp>
      <p:sp>
        <p:nvSpPr>
          <p:cNvPr id="23" name="Object 14">
            <a:extLst>
              <a:ext uri="{FF2B5EF4-FFF2-40B4-BE49-F238E27FC236}">
                <a16:creationId xmlns:a16="http://schemas.microsoft.com/office/drawing/2014/main" id="{B732B9D7-9D57-AF04-7003-A37A07DF3320}"/>
              </a:ext>
            </a:extLst>
          </p:cNvPr>
          <p:cNvSpPr/>
          <p:nvPr/>
        </p:nvSpPr>
        <p:spPr>
          <a:xfrm>
            <a:off x="7409354" y="4113358"/>
            <a:ext cx="3618594" cy="2299712"/>
          </a:xfrm>
          <a:prstGeom prst="rect">
            <a:avLst/>
          </a:prstGeom>
          <a:solidFill>
            <a:srgbClr val="3D4176"/>
          </a:solidFill>
        </p:spPr>
        <p:txBody>
          <a:bodyPr/>
          <a:lstStyle/>
          <a:p>
            <a:pPr>
              <a:lnSpc>
                <a:spcPts val="2856"/>
              </a:lnSpc>
            </a:pPr>
            <a:r>
              <a:rPr lang="en-US" dirty="0">
                <a:solidFill>
                  <a:srgbClr val="FDFDFD"/>
                </a:solidFill>
                <a:ea typeface="Montserrat" pitchFamily="34" charset="-122"/>
                <a:cs typeface="Montserrat" pitchFamily="34" charset="-120"/>
              </a:rPr>
              <a:t>Hadoop</a:t>
            </a:r>
            <a:endParaRPr lang="en-US" dirty="0"/>
          </a:p>
        </p:txBody>
      </p:sp>
      <p:sp>
        <p:nvSpPr>
          <p:cNvPr id="24" name="Object 16">
            <a:extLst>
              <a:ext uri="{FF2B5EF4-FFF2-40B4-BE49-F238E27FC236}">
                <a16:creationId xmlns:a16="http://schemas.microsoft.com/office/drawing/2014/main" id="{360E17CB-8655-A865-25FF-E019994F7AB3}"/>
              </a:ext>
            </a:extLst>
          </p:cNvPr>
          <p:cNvSpPr/>
          <p:nvPr/>
        </p:nvSpPr>
        <p:spPr>
          <a:xfrm>
            <a:off x="7501667" y="4657420"/>
            <a:ext cx="2759934" cy="7527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spcBef>
                <a:spcPts val="991"/>
              </a:spcBef>
              <a:buNone/>
            </a:pPr>
            <a:r>
              <a:rPr lang="en-US" sz="1500" dirty="0">
                <a:solidFill>
                  <a:srgbClr val="FFFFFF">
                    <a:alpha val="80000"/>
                  </a:srgbClr>
                </a:solidFill>
                <a:ea typeface="Montserrat" pitchFamily="34" charset="-122"/>
                <a:cs typeface="Montserrat" pitchFamily="34" charset="-120"/>
              </a:rPr>
              <a:t>HDFS for parallel processing and handling big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677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A9542-23C0-FD4B-2BBD-CCB7FF989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57749"/>
            <a:ext cx="6951472" cy="590931"/>
          </a:xfrm>
        </p:spPr>
        <p:txBody>
          <a:bodyPr/>
          <a:lstStyle/>
          <a:p>
            <a:r>
              <a:rPr lang="en-US" u="sng" dirty="0"/>
              <a:t>Architecture Overview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39AAF4-C788-CBCE-1F5F-1E3211C7BA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EB53C135-CEC6-A548-8917-8F7FEB82358B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6" name="Object 2">
            <a:extLst>
              <a:ext uri="{FF2B5EF4-FFF2-40B4-BE49-F238E27FC236}">
                <a16:creationId xmlns:a16="http://schemas.microsoft.com/office/drawing/2014/main" id="{5299CC0A-EB78-F992-2F12-FBBA43B92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76131" y="1842627"/>
            <a:ext cx="2037840" cy="1190327"/>
          </a:xfrm>
          <a:prstGeom prst="rect">
            <a:avLst/>
          </a:prstGeom>
        </p:spPr>
      </p:pic>
      <p:sp>
        <p:nvSpPr>
          <p:cNvPr id="7" name="Object 3">
            <a:extLst>
              <a:ext uri="{FF2B5EF4-FFF2-40B4-BE49-F238E27FC236}">
                <a16:creationId xmlns:a16="http://schemas.microsoft.com/office/drawing/2014/main" id="{927B70FB-E009-FBE1-6F60-A7E772EC0BDB}"/>
              </a:ext>
            </a:extLst>
          </p:cNvPr>
          <p:cNvSpPr/>
          <p:nvPr/>
        </p:nvSpPr>
        <p:spPr>
          <a:xfrm>
            <a:off x="598340" y="2307152"/>
            <a:ext cx="1501345" cy="2559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Stock Data</a:t>
            </a:r>
            <a:endParaRPr lang="en-US" dirty="0"/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5EA8FC87-6D45-1F24-D338-1FD8974FFAE1}"/>
              </a:ext>
            </a:extLst>
          </p:cNvPr>
          <p:cNvSpPr/>
          <p:nvPr/>
        </p:nvSpPr>
        <p:spPr>
          <a:xfrm>
            <a:off x="761810" y="3170139"/>
            <a:ext cx="1501345" cy="170633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Gather historical stock market data from various sources, such as financial databases, APIs, and public data repositories.</a:t>
            </a:r>
            <a:endParaRPr lang="en-US" dirty="0"/>
          </a:p>
        </p:txBody>
      </p:sp>
      <p:pic>
        <p:nvPicPr>
          <p:cNvPr id="9" name="Object 5">
            <a:extLst>
              <a:ext uri="{FF2B5EF4-FFF2-40B4-BE49-F238E27FC236}">
                <a16:creationId xmlns:a16="http://schemas.microsoft.com/office/drawing/2014/main" id="{4A285D12-495C-64CB-F5E1-551819B68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17121" y="1842627"/>
            <a:ext cx="2037840" cy="1190327"/>
          </a:xfrm>
          <a:prstGeom prst="rect">
            <a:avLst/>
          </a:prstGeom>
        </p:spPr>
      </p:pic>
      <p:sp>
        <p:nvSpPr>
          <p:cNvPr id="10" name="Object 6">
            <a:extLst>
              <a:ext uri="{FF2B5EF4-FFF2-40B4-BE49-F238E27FC236}">
                <a16:creationId xmlns:a16="http://schemas.microsoft.com/office/drawing/2014/main" id="{DFAC45CF-CAA2-8E6B-BB3B-4EF996913CCB}"/>
              </a:ext>
            </a:extLst>
          </p:cNvPr>
          <p:cNvSpPr/>
          <p:nvPr/>
        </p:nvSpPr>
        <p:spPr>
          <a:xfrm>
            <a:off x="2739342" y="2178597"/>
            <a:ext cx="1187099" cy="511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Feature Engineering</a:t>
            </a:r>
            <a:endParaRPr lang="en-US" dirty="0"/>
          </a:p>
        </p:txBody>
      </p:sp>
      <p:sp>
        <p:nvSpPr>
          <p:cNvPr id="11" name="Object 7">
            <a:extLst>
              <a:ext uri="{FF2B5EF4-FFF2-40B4-BE49-F238E27FC236}">
                <a16:creationId xmlns:a16="http://schemas.microsoft.com/office/drawing/2014/main" id="{4EEA1AB8-0F30-A1A0-3491-93012E1D0ED9}"/>
              </a:ext>
            </a:extLst>
          </p:cNvPr>
          <p:cNvSpPr/>
          <p:nvPr/>
        </p:nvSpPr>
        <p:spPr>
          <a:xfrm>
            <a:off x="2602849" y="3170139"/>
            <a:ext cx="1501345" cy="27727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 and engineer relevant features from the stock data, including technical indicators like RSI, moving averages, and volatility, as well as fundamental metrics like 20-day returns.</a:t>
            </a:r>
            <a:endParaRPr lang="en-US" dirty="0"/>
          </a:p>
        </p:txBody>
      </p:sp>
      <p:pic>
        <p:nvPicPr>
          <p:cNvPr id="12" name="Object 8">
            <a:extLst>
              <a:ext uri="{FF2B5EF4-FFF2-40B4-BE49-F238E27FC236}">
                <a16:creationId xmlns:a16="http://schemas.microsoft.com/office/drawing/2014/main" id="{C6AD0992-E9C3-5491-40E6-02E8087446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58185" y="1842627"/>
            <a:ext cx="2037840" cy="1190327"/>
          </a:xfrm>
          <a:prstGeom prst="rect">
            <a:avLst/>
          </a:prstGeom>
        </p:spPr>
      </p:pic>
      <p:sp>
        <p:nvSpPr>
          <p:cNvPr id="13" name="Object 9">
            <a:extLst>
              <a:ext uri="{FF2B5EF4-FFF2-40B4-BE49-F238E27FC236}">
                <a16:creationId xmlns:a16="http://schemas.microsoft.com/office/drawing/2014/main" id="{5FE05181-191F-570B-BC04-C0A237D92FB7}"/>
              </a:ext>
            </a:extLst>
          </p:cNvPr>
          <p:cNvSpPr/>
          <p:nvPr/>
        </p:nvSpPr>
        <p:spPr>
          <a:xfrm>
            <a:off x="4580382" y="2307152"/>
            <a:ext cx="1187099" cy="2559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ML Model</a:t>
            </a:r>
            <a:endParaRPr lang="en-US" dirty="0"/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4604595D-05C3-7679-4610-114ACA9826E3}"/>
              </a:ext>
            </a:extLst>
          </p:cNvPr>
          <p:cNvSpPr/>
          <p:nvPr/>
        </p:nvSpPr>
        <p:spPr>
          <a:xfrm>
            <a:off x="4443889" y="3170139"/>
            <a:ext cx="1501345" cy="255950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 a machine learning model, such as a logistic regression with calibration, to predict the likelihood of a stock being a short candidate based on the engineered features.</a:t>
            </a:r>
            <a:endParaRPr lang="en-US" dirty="0"/>
          </a:p>
        </p:txBody>
      </p:sp>
      <p:pic>
        <p:nvPicPr>
          <p:cNvPr id="15" name="Object 11">
            <a:extLst>
              <a:ext uri="{FF2B5EF4-FFF2-40B4-BE49-F238E27FC236}">
                <a16:creationId xmlns:a16="http://schemas.microsoft.com/office/drawing/2014/main" id="{1914A60C-FD28-AF7E-5166-055199EBFD6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999250" y="1842627"/>
            <a:ext cx="2037840" cy="1190327"/>
          </a:xfrm>
          <a:prstGeom prst="rect">
            <a:avLst/>
          </a:prstGeom>
        </p:spPr>
      </p:pic>
      <p:sp>
        <p:nvSpPr>
          <p:cNvPr id="16" name="Object 12">
            <a:extLst>
              <a:ext uri="{FF2B5EF4-FFF2-40B4-BE49-F238E27FC236}">
                <a16:creationId xmlns:a16="http://schemas.microsoft.com/office/drawing/2014/main" id="{75640CAC-4001-1F35-4A0E-57175FB86C9B}"/>
              </a:ext>
            </a:extLst>
          </p:cNvPr>
          <p:cNvSpPr/>
          <p:nvPr/>
        </p:nvSpPr>
        <p:spPr>
          <a:xfrm>
            <a:off x="6421422" y="2307152"/>
            <a:ext cx="1187099" cy="2559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 AI Agents</a:t>
            </a:r>
            <a:endParaRPr lang="en-US" dirty="0"/>
          </a:p>
        </p:txBody>
      </p:sp>
      <p:sp>
        <p:nvSpPr>
          <p:cNvPr id="17" name="Object 13">
            <a:extLst>
              <a:ext uri="{FF2B5EF4-FFF2-40B4-BE49-F238E27FC236}">
                <a16:creationId xmlns:a16="http://schemas.microsoft.com/office/drawing/2014/main" id="{620D99AF-0CBA-1838-5550-A076125DAD4D}"/>
              </a:ext>
            </a:extLst>
          </p:cNvPr>
          <p:cNvSpPr/>
          <p:nvPr/>
        </p:nvSpPr>
        <p:spPr>
          <a:xfrm>
            <a:off x="6284928" y="3170139"/>
            <a:ext cx="1501345" cy="319937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Leverage a multi-agent system with three specialized agents: a Financial Analyst, a Risk Assessor, and a Strategist. These agents collaborate to analyze the model's outputs and identify the most promising short candidates.</a:t>
            </a:r>
            <a:endParaRPr lang="en-US" dirty="0"/>
          </a:p>
        </p:txBody>
      </p:sp>
      <p:pic>
        <p:nvPicPr>
          <p:cNvPr id="18" name="Object 14">
            <a:extLst>
              <a:ext uri="{FF2B5EF4-FFF2-40B4-BE49-F238E27FC236}">
                <a16:creationId xmlns:a16="http://schemas.microsoft.com/office/drawing/2014/main" id="{741F3739-AA39-3C2C-C280-BED5784BB95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840240" y="1842627"/>
            <a:ext cx="2037840" cy="1190327"/>
          </a:xfrm>
          <a:prstGeom prst="rect">
            <a:avLst/>
          </a:prstGeom>
        </p:spPr>
      </p:pic>
      <p:sp>
        <p:nvSpPr>
          <p:cNvPr id="19" name="Object 15">
            <a:extLst>
              <a:ext uri="{FF2B5EF4-FFF2-40B4-BE49-F238E27FC236}">
                <a16:creationId xmlns:a16="http://schemas.microsoft.com/office/drawing/2014/main" id="{96DE8691-6302-35A4-A234-8F97D28389F2}"/>
              </a:ext>
            </a:extLst>
          </p:cNvPr>
          <p:cNvSpPr/>
          <p:nvPr/>
        </p:nvSpPr>
        <p:spPr>
          <a:xfrm>
            <a:off x="8262461" y="2178597"/>
            <a:ext cx="1187099" cy="511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Vector Search</a:t>
            </a:r>
            <a:endParaRPr lang="en-US" dirty="0"/>
          </a:p>
        </p:txBody>
      </p:sp>
      <p:sp>
        <p:nvSpPr>
          <p:cNvPr id="20" name="Object 16">
            <a:extLst>
              <a:ext uri="{FF2B5EF4-FFF2-40B4-BE49-F238E27FC236}">
                <a16:creationId xmlns:a16="http://schemas.microsoft.com/office/drawing/2014/main" id="{64BE6D87-886E-DBC6-7076-C59CC81EA5A7}"/>
              </a:ext>
            </a:extLst>
          </p:cNvPr>
          <p:cNvSpPr/>
          <p:nvPr/>
        </p:nvSpPr>
        <p:spPr>
          <a:xfrm>
            <a:off x="8125968" y="3170139"/>
            <a:ext cx="1501345" cy="29860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a vector database like Qdrant to perform semantic search and find stocks with similar patterns to the identified short candidates, rather than relying on keyword-based search.</a:t>
            </a:r>
            <a:endParaRPr lang="en-US" dirty="0"/>
          </a:p>
        </p:txBody>
      </p:sp>
      <p:pic>
        <p:nvPicPr>
          <p:cNvPr id="21" name="Object 17">
            <a:extLst>
              <a:ext uri="{FF2B5EF4-FFF2-40B4-BE49-F238E27FC236}">
                <a16:creationId xmlns:a16="http://schemas.microsoft.com/office/drawing/2014/main" id="{167BFCEA-3A9D-E7D1-830F-6DD435735EA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681304" y="1842627"/>
            <a:ext cx="2037840" cy="1190327"/>
          </a:xfrm>
          <a:prstGeom prst="rect">
            <a:avLst/>
          </a:prstGeom>
        </p:spPr>
      </p:pic>
      <p:sp>
        <p:nvSpPr>
          <p:cNvPr id="22" name="Object 18">
            <a:extLst>
              <a:ext uri="{FF2B5EF4-FFF2-40B4-BE49-F238E27FC236}">
                <a16:creationId xmlns:a16="http://schemas.microsoft.com/office/drawing/2014/main" id="{4706371E-6088-EFE3-40AF-5FBFF1DBB089}"/>
              </a:ext>
            </a:extLst>
          </p:cNvPr>
          <p:cNvSpPr/>
          <p:nvPr/>
        </p:nvSpPr>
        <p:spPr>
          <a:xfrm>
            <a:off x="10103501" y="2307152"/>
            <a:ext cx="1187099" cy="2559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Top 10 Picks</a:t>
            </a:r>
            <a:endParaRPr lang="en-US" dirty="0"/>
          </a:p>
        </p:txBody>
      </p:sp>
      <p:sp>
        <p:nvSpPr>
          <p:cNvPr id="23" name="Object 19">
            <a:extLst>
              <a:ext uri="{FF2B5EF4-FFF2-40B4-BE49-F238E27FC236}">
                <a16:creationId xmlns:a16="http://schemas.microsoft.com/office/drawing/2014/main" id="{9D4532C7-1452-932F-2AD3-69727609DDE9}"/>
              </a:ext>
            </a:extLst>
          </p:cNvPr>
          <p:cNvSpPr/>
          <p:nvPr/>
        </p:nvSpPr>
        <p:spPr>
          <a:xfrm>
            <a:off x="9967008" y="3170139"/>
            <a:ext cx="1501345" cy="23462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1680"/>
              </a:lnSpc>
              <a:buNone/>
            </a:pPr>
            <a:r>
              <a:rPr lang="en-US" sz="12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 the top 10 short candidates identified by the AI system, based on the collaboration between the three agents and the vector search results.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272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Title">
            <a:extLst>
              <a:ext uri="{FF2B5EF4-FFF2-40B4-BE49-F238E27FC236}">
                <a16:creationId xmlns:a16="http://schemas.microsoft.com/office/drawing/2014/main" id="{A5A6BD9C-352C-594C-84C3-B534C6BE8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40816"/>
            <a:ext cx="10515600" cy="590931"/>
          </a:xfrm>
        </p:spPr>
        <p:txBody>
          <a:bodyPr/>
          <a:lstStyle/>
          <a:p>
            <a:r>
              <a:rPr lang="en-US" u="sng" dirty="0">
                <a:latin typeface="+mn-lt"/>
              </a:rPr>
              <a:t>Visualization</a:t>
            </a:r>
          </a:p>
        </p:txBody>
      </p:sp>
      <p:sp>
        <p:nvSpPr>
          <p:cNvPr id="14" name="Compare Section - Text">
            <a:extLst>
              <a:ext uri="{FF2B5EF4-FFF2-40B4-BE49-F238E27FC236}">
                <a16:creationId xmlns:a16="http://schemas.microsoft.com/office/drawing/2014/main" id="{48B0953F-74D7-0140-8C86-93FC4F66A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0" y="1839807"/>
            <a:ext cx="5140515" cy="3535744"/>
          </a:xfrm>
        </p:spPr>
        <p:txBody>
          <a:bodyPr/>
          <a:lstStyle/>
          <a:p>
            <a:pPr algn="just">
              <a:spcAft>
                <a:spcPts val="600"/>
              </a:spcAft>
            </a:pPr>
            <a:r>
              <a:rPr lang="en-US" dirty="0" err="1"/>
              <a:t>Streamlit</a:t>
            </a:r>
            <a:r>
              <a:rPr lang="en-US" dirty="0"/>
              <a:t> dashboard showing probabilities, narratives, and metrics.</a:t>
            </a:r>
          </a:p>
          <a:p>
            <a:pPr algn="just">
              <a:spcAft>
                <a:spcPts val="600"/>
              </a:spcAft>
            </a:pPr>
            <a:r>
              <a:rPr lang="en-US" dirty="0"/>
              <a:t>Tableau dashboards for performance and feature trend visualization.</a:t>
            </a:r>
          </a:p>
          <a:p>
            <a:pPr algn="just">
              <a:spcAft>
                <a:spcPts val="600"/>
              </a:spcAft>
            </a:pPr>
            <a:r>
              <a:rPr lang="en-US" dirty="0"/>
              <a:t>Infrastructure – Deployed a distributed HDFS environment on </a:t>
            </a:r>
            <a:r>
              <a:rPr lang="en-US" dirty="0" err="1"/>
              <a:t>Vultr</a:t>
            </a:r>
            <a:r>
              <a:rPr lang="en-US" dirty="0"/>
              <a:t> Cloud supporting collaborative reads/writes from Kaggle notebooks.</a:t>
            </a:r>
          </a:p>
        </p:txBody>
      </p:sp>
      <p:sp>
        <p:nvSpPr>
          <p:cNvPr id="23" name="Slide Number">
            <a:extLst>
              <a:ext uri="{FF2B5EF4-FFF2-40B4-BE49-F238E27FC236}">
                <a16:creationId xmlns:a16="http://schemas.microsoft.com/office/drawing/2014/main" id="{692346D0-C19D-754C-B7FB-4EEAD59AF4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11612D8C-0CE2-8F48-B865-A1C7EEB20945}" type="slidenum">
              <a:rPr lang="en-US" smtClean="0"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BC33B0-3669-7888-FD3C-9A2C324BB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677" y="1033395"/>
            <a:ext cx="3890923" cy="21578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6F4CEA5-2C30-005B-AF28-90883B0E9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677" y="3535013"/>
            <a:ext cx="3774065" cy="2250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579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Title">
            <a:extLst>
              <a:ext uri="{FF2B5EF4-FFF2-40B4-BE49-F238E27FC236}">
                <a16:creationId xmlns:a16="http://schemas.microsoft.com/office/drawing/2014/main" id="{3AC14BE6-0C46-714B-B7A3-48A9E49BA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922867"/>
            <a:ext cx="7603067" cy="608880"/>
          </a:xfrm>
        </p:spPr>
        <p:txBody>
          <a:bodyPr/>
          <a:lstStyle/>
          <a:p>
            <a:r>
              <a:rPr lang="en-US" u="sng" dirty="0"/>
              <a:t>Challenges and Accomplishments</a:t>
            </a:r>
          </a:p>
        </p:txBody>
      </p:sp>
      <p:sp>
        <p:nvSpPr>
          <p:cNvPr id="3" name="Slide Text">
            <a:extLst>
              <a:ext uri="{FF2B5EF4-FFF2-40B4-BE49-F238E27FC236}">
                <a16:creationId xmlns:a16="http://schemas.microsoft.com/office/drawing/2014/main" id="{4229366B-9DFE-0244-A864-A3ECC8897F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18733"/>
            <a:ext cx="5215468" cy="4741334"/>
          </a:xfrm>
        </p:spPr>
        <p:txBody>
          <a:bodyPr/>
          <a:lstStyle/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Connecting Kaggle notebooks to a remote HDFS cluster within time limits.</a:t>
            </a:r>
          </a:p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Managing and preprocessing ~5 GB of data under runtime and memory constraints.</a:t>
            </a:r>
          </a:p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Handling </a:t>
            </a:r>
            <a:r>
              <a:rPr lang="en-US" dirty="0" err="1"/>
              <a:t>Qdrant</a:t>
            </a:r>
            <a:r>
              <a:rPr lang="en-US" dirty="0"/>
              <a:t> embedding fallbacks when the </a:t>
            </a:r>
            <a:r>
              <a:rPr lang="en-US" dirty="0" err="1"/>
              <a:t>fastembed</a:t>
            </a:r>
            <a:r>
              <a:rPr lang="en-US" dirty="0"/>
              <a:t> module was unavailable.</a:t>
            </a:r>
          </a:p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Debugging </a:t>
            </a:r>
            <a:r>
              <a:rPr lang="en-US" dirty="0" err="1"/>
              <a:t>LangGraph</a:t>
            </a:r>
            <a:r>
              <a:rPr lang="en-US" dirty="0"/>
              <a:t> dependency chains and inter-agent state flows.</a:t>
            </a:r>
          </a:p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Deploying </a:t>
            </a:r>
            <a:r>
              <a:rPr lang="en-US" dirty="0" err="1"/>
              <a:t>Streamlit</a:t>
            </a:r>
            <a:r>
              <a:rPr lang="en-US" dirty="0"/>
              <a:t> inside Kaggle, where port 8501 access is blocked.</a:t>
            </a:r>
          </a:p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Building integrated Tableau dashboards from exported artifacts.</a:t>
            </a:r>
          </a:p>
        </p:txBody>
      </p:sp>
      <p:sp>
        <p:nvSpPr>
          <p:cNvPr id="5" name="Slide Text">
            <a:extLst>
              <a:ext uri="{FF2B5EF4-FFF2-40B4-BE49-F238E27FC236}">
                <a16:creationId xmlns:a16="http://schemas.microsoft.com/office/drawing/2014/main" id="{E50AC4A3-42CE-304B-C8EB-802084974199}"/>
              </a:ext>
            </a:extLst>
          </p:cNvPr>
          <p:cNvSpPr txBox="1">
            <a:spLocks/>
          </p:cNvSpPr>
          <p:nvPr/>
        </p:nvSpPr>
        <p:spPr>
          <a:xfrm>
            <a:off x="5401734" y="1718733"/>
            <a:ext cx="5215468" cy="47413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Delivered a complete end-to-end multi-agent AI system within a 15-hour hackathon.</a:t>
            </a:r>
          </a:p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Integrated </a:t>
            </a:r>
            <a:r>
              <a:rPr lang="en-US" dirty="0" err="1"/>
              <a:t>LangGraph</a:t>
            </a:r>
            <a:r>
              <a:rPr lang="en-US" dirty="0"/>
              <a:t>, </a:t>
            </a:r>
            <a:r>
              <a:rPr lang="en-US" dirty="0" err="1"/>
              <a:t>Qdrant</a:t>
            </a:r>
            <a:r>
              <a:rPr lang="en-US" dirty="0"/>
              <a:t>, and Scikit-learn into one cohesive finance pipeline.</a:t>
            </a:r>
          </a:p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Achieved AUROC = 0.64 and F1 = 0.45 as baseline model performance.</a:t>
            </a:r>
          </a:p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Produced clear Tableau and </a:t>
            </a:r>
            <a:r>
              <a:rPr lang="en-US" dirty="0" err="1"/>
              <a:t>Streamlit</a:t>
            </a:r>
            <a:r>
              <a:rPr lang="en-US" dirty="0"/>
              <a:t> dashboards for explainable insights.</a:t>
            </a:r>
          </a:p>
          <a:p>
            <a:pPr algn="just">
              <a:lnSpc>
                <a:spcPct val="100000"/>
              </a:lnSpc>
              <a:spcAft>
                <a:spcPts val="600"/>
              </a:spcAft>
            </a:pPr>
            <a:r>
              <a:rPr lang="en-US" dirty="0"/>
              <a:t>Published the full system on GitHub for transparency and reproducibility.</a:t>
            </a:r>
          </a:p>
        </p:txBody>
      </p:sp>
      <p:sp>
        <p:nvSpPr>
          <p:cNvPr id="6" name="Slide Number">
            <a:extLst>
              <a:ext uri="{FF2B5EF4-FFF2-40B4-BE49-F238E27FC236}">
                <a16:creationId xmlns:a16="http://schemas.microsoft.com/office/drawing/2014/main" id="{AF5EB157-2E6C-340C-F193-89D38D3D9CA0}"/>
              </a:ext>
            </a:extLst>
          </p:cNvPr>
          <p:cNvSpPr txBox="1">
            <a:spLocks/>
          </p:cNvSpPr>
          <p:nvPr/>
        </p:nvSpPr>
        <p:spPr>
          <a:xfrm>
            <a:off x="11502814" y="6395974"/>
            <a:ext cx="27432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1612D8C-0CE2-8F48-B865-A1C7EEB2094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732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5C8F0397-2A2F-FA44-A11D-5385B5FC3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934720"/>
            <a:ext cx="7154333" cy="590931"/>
          </a:xfrm>
        </p:spPr>
        <p:txBody>
          <a:bodyPr/>
          <a:lstStyle/>
          <a:p>
            <a:r>
              <a:rPr lang="en-US" u="sng" dirty="0"/>
              <a:t>What we learnt and next steps</a:t>
            </a:r>
          </a:p>
        </p:txBody>
      </p:sp>
      <p:sp>
        <p:nvSpPr>
          <p:cNvPr id="3" name="Slide Text">
            <a:extLst>
              <a:ext uri="{FF2B5EF4-FFF2-40B4-BE49-F238E27FC236}">
                <a16:creationId xmlns:a16="http://schemas.microsoft.com/office/drawing/2014/main" id="{3CA49974-DF4B-1F47-B7B0-A6B562561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1" y="1668950"/>
            <a:ext cx="5012606" cy="4520183"/>
          </a:xfrm>
        </p:spPr>
        <p:txBody>
          <a:bodyPr/>
          <a:lstStyle/>
          <a:p>
            <a:pPr lvl="1">
              <a:spcAft>
                <a:spcPts val="600"/>
              </a:spcAft>
              <a:buFont typeface="Wingdings" pitchFamily="2" charset="2"/>
              <a:buChar char="Ø"/>
            </a:pPr>
            <a:r>
              <a:rPr lang="en-US" u="sng" dirty="0"/>
              <a:t>Learning Outcomes</a:t>
            </a:r>
            <a:r>
              <a:rPr lang="en-US" dirty="0"/>
              <a:t> -</a:t>
            </a:r>
            <a:endParaRPr lang="en-US" u="sng" dirty="0"/>
          </a:p>
          <a:p>
            <a:pPr>
              <a:spcAft>
                <a:spcPts val="600"/>
              </a:spcAft>
            </a:pPr>
            <a:r>
              <a:rPr lang="en-US" dirty="0"/>
              <a:t>Designing AI agents to collaborate on financial reasoning tasks.</a:t>
            </a:r>
          </a:p>
          <a:p>
            <a:pPr>
              <a:spcAft>
                <a:spcPts val="600"/>
              </a:spcAft>
            </a:pPr>
            <a:r>
              <a:rPr lang="en-US" dirty="0"/>
              <a:t>Using vector search (</a:t>
            </a:r>
            <a:r>
              <a:rPr lang="en-US" dirty="0" err="1"/>
              <a:t>Qdrant</a:t>
            </a:r>
            <a:r>
              <a:rPr lang="en-US" dirty="0"/>
              <a:t>) for contextual retrieval in quantitative workflows.</a:t>
            </a:r>
          </a:p>
          <a:p>
            <a:pPr>
              <a:spcAft>
                <a:spcPts val="600"/>
              </a:spcAft>
            </a:pPr>
            <a:r>
              <a:rPr lang="en-US" dirty="0"/>
              <a:t>Structuring multi-agent orchestration with </a:t>
            </a:r>
            <a:r>
              <a:rPr lang="en-US" dirty="0" err="1"/>
              <a:t>LangGraph</a:t>
            </a:r>
            <a:r>
              <a:rPr lang="en-US" dirty="0"/>
              <a:t> </a:t>
            </a:r>
            <a:r>
              <a:rPr lang="en-US" dirty="0" err="1"/>
              <a:t>StateGraphs</a:t>
            </a:r>
            <a:r>
              <a:rPr lang="en-US" dirty="0"/>
              <a:t>.</a:t>
            </a:r>
          </a:p>
          <a:p>
            <a:pPr>
              <a:spcAft>
                <a:spcPts val="600"/>
              </a:spcAft>
            </a:pPr>
            <a:r>
              <a:rPr lang="en-US" dirty="0"/>
              <a:t>Managing high-volume financial data with HDFS + Pandas pipelines.</a:t>
            </a:r>
          </a:p>
          <a:p>
            <a:pPr>
              <a:spcAft>
                <a:spcPts val="600"/>
              </a:spcAft>
            </a:pPr>
            <a:r>
              <a:rPr lang="en-US" dirty="0"/>
              <a:t>Balancing computational speed and interpretability during rapid prototyping.</a:t>
            </a:r>
          </a:p>
        </p:txBody>
      </p:sp>
      <p:sp>
        <p:nvSpPr>
          <p:cNvPr id="9" name="Slide Text">
            <a:extLst>
              <a:ext uri="{FF2B5EF4-FFF2-40B4-BE49-F238E27FC236}">
                <a16:creationId xmlns:a16="http://schemas.microsoft.com/office/drawing/2014/main" id="{6EF2C86E-8552-1EC4-AC2B-F296C34537C0}"/>
              </a:ext>
            </a:extLst>
          </p:cNvPr>
          <p:cNvSpPr txBox="1">
            <a:spLocks/>
          </p:cNvSpPr>
          <p:nvPr/>
        </p:nvSpPr>
        <p:spPr>
          <a:xfrm>
            <a:off x="6096000" y="1668950"/>
            <a:ext cx="5012606" cy="45201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182880" algn="l" defTabSz="914400" rtl="0" eaLnBrk="1" latinLnBrk="0" hangingPunct="1">
              <a:lnSpc>
                <a:spcPct val="130000"/>
              </a:lnSpc>
              <a:spcBef>
                <a:spcPts val="600"/>
              </a:spcBef>
              <a:buClr>
                <a:schemeClr val="tx2"/>
              </a:buClr>
              <a:buSzPct val="120000"/>
              <a:buFont typeface="System Font Regular"/>
              <a:buChar char="-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Aft>
                <a:spcPts val="600"/>
              </a:spcAft>
              <a:buFont typeface="Wingdings" pitchFamily="2" charset="2"/>
              <a:buChar char="Ø"/>
            </a:pPr>
            <a:r>
              <a:rPr lang="en-US" u="sng" dirty="0"/>
              <a:t>Next Steps</a:t>
            </a:r>
            <a:r>
              <a:rPr lang="en-US" dirty="0"/>
              <a:t> - </a:t>
            </a:r>
          </a:p>
          <a:p>
            <a:pPr>
              <a:spcAft>
                <a:spcPts val="600"/>
              </a:spcAft>
            </a:pPr>
            <a:r>
              <a:rPr lang="en-US" dirty="0"/>
              <a:t>Integrate LLM commentary (GPT-5 / Claude API) to generate market summaries.</a:t>
            </a:r>
          </a:p>
          <a:p>
            <a:pPr>
              <a:spcAft>
                <a:spcPts val="600"/>
              </a:spcAft>
            </a:pPr>
            <a:r>
              <a:rPr lang="en-US" dirty="0"/>
              <a:t>Deploy a live </a:t>
            </a:r>
            <a:r>
              <a:rPr lang="en-US" dirty="0" err="1"/>
              <a:t>Streamlit</a:t>
            </a:r>
            <a:r>
              <a:rPr lang="en-US" dirty="0"/>
              <a:t> web app via </a:t>
            </a:r>
            <a:r>
              <a:rPr lang="en-US" dirty="0" err="1"/>
              <a:t>HuggingFace</a:t>
            </a:r>
            <a:r>
              <a:rPr lang="en-US" dirty="0"/>
              <a:t> Spaces.</a:t>
            </a:r>
          </a:p>
          <a:p>
            <a:pPr>
              <a:spcAft>
                <a:spcPts val="600"/>
              </a:spcAft>
            </a:pPr>
            <a:r>
              <a:rPr lang="en-US" dirty="0"/>
              <a:t>Connect to real-time stock market APIs (Polygon, Alpha Vantage).</a:t>
            </a:r>
          </a:p>
          <a:p>
            <a:pPr>
              <a:spcAft>
                <a:spcPts val="600"/>
              </a:spcAft>
            </a:pPr>
            <a:r>
              <a:rPr lang="en-US" dirty="0"/>
              <a:t>Expand to five agents, adding News Sentiment and Portfolio Optimization roles.</a:t>
            </a:r>
          </a:p>
          <a:p>
            <a:pPr>
              <a:spcAft>
                <a:spcPts val="600"/>
              </a:spcAft>
            </a:pPr>
            <a:r>
              <a:rPr lang="en-US" dirty="0"/>
              <a:t>Include </a:t>
            </a:r>
            <a:r>
              <a:rPr lang="en-US" dirty="0" err="1"/>
              <a:t>backtesting</a:t>
            </a:r>
            <a:r>
              <a:rPr lang="en-US" dirty="0"/>
              <a:t> and risk-adjusted return metrics (Sharpe Ratio dashboards).</a:t>
            </a:r>
          </a:p>
        </p:txBody>
      </p:sp>
    </p:spTree>
    <p:extLst>
      <p:ext uri="{BB962C8B-B14F-4D97-AF65-F5344CB8AC3E}">
        <p14:creationId xmlns:p14="http://schemas.microsoft.com/office/powerpoint/2010/main" val="2801579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>
            <a:extLst>
              <a:ext uri="{FF2B5EF4-FFF2-40B4-BE49-F238E27FC236}">
                <a16:creationId xmlns:a16="http://schemas.microsoft.com/office/drawing/2014/main" id="{CD8FCB22-2DC7-E144-8B90-49F436AB4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32349"/>
            <a:ext cx="4248912" cy="590931"/>
          </a:xfrm>
        </p:spPr>
        <p:txBody>
          <a:bodyPr/>
          <a:lstStyle/>
          <a:p>
            <a:r>
              <a:rPr lang="en-US" u="sng" dirty="0"/>
              <a:t>Results</a:t>
            </a:r>
          </a:p>
        </p:txBody>
      </p:sp>
      <p:sp>
        <p:nvSpPr>
          <p:cNvPr id="7" name="Slide Number">
            <a:extLst>
              <a:ext uri="{FF2B5EF4-FFF2-40B4-BE49-F238E27FC236}">
                <a16:creationId xmlns:a16="http://schemas.microsoft.com/office/drawing/2014/main" id="{185F3C10-40FA-5845-8029-D5490ECDA88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fld id="{85954F8D-B7E6-D640-BC50-D014E954A05D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Chart Placeholder 7">
            <a:extLst>
              <a:ext uri="{FF2B5EF4-FFF2-40B4-BE49-F238E27FC236}">
                <a16:creationId xmlns:a16="http://schemas.microsoft.com/office/drawing/2014/main" id="{9504140E-D74E-1AD8-1989-6FC525131767}"/>
              </a:ext>
            </a:extLst>
          </p:cNvPr>
          <p:cNvPicPr>
            <a:picLocks noGrp="1" noChangeAspect="1"/>
          </p:cNvPicPr>
          <p:nvPr>
            <p:ph type="chart" sz="quarter" idx="16"/>
          </p:nvPr>
        </p:nvPicPr>
        <p:blipFill>
          <a:blip r:embed="rId3"/>
          <a:stretch>
            <a:fillRect/>
          </a:stretch>
        </p:blipFill>
        <p:spPr>
          <a:xfrm>
            <a:off x="6677987" y="2016405"/>
            <a:ext cx="5550513" cy="3896022"/>
          </a:xfrm>
          <a:prstGeom prst="rect">
            <a:avLst/>
          </a:prstGeom>
        </p:spPr>
      </p:pic>
      <p:sp>
        <p:nvSpPr>
          <p:cNvPr id="11" name="Object 1">
            <a:extLst>
              <a:ext uri="{FF2B5EF4-FFF2-40B4-BE49-F238E27FC236}">
                <a16:creationId xmlns:a16="http://schemas.microsoft.com/office/drawing/2014/main" id="{5CDA3C53-9165-9AF5-7A5A-2A0AFC580946}"/>
              </a:ext>
            </a:extLst>
          </p:cNvPr>
          <p:cNvSpPr/>
          <p:nvPr/>
        </p:nvSpPr>
        <p:spPr>
          <a:xfrm>
            <a:off x="0" y="374730"/>
            <a:ext cx="12188952" cy="55982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4409"/>
              </a:lnSpc>
              <a:buNone/>
            </a:pPr>
            <a:r>
              <a:rPr lang="en-US" sz="375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Results</a:t>
            </a:r>
            <a:endParaRPr lang="en-US" dirty="0"/>
          </a:p>
        </p:txBody>
      </p:sp>
      <p:sp>
        <p:nvSpPr>
          <p:cNvPr id="12" name="Object 2">
            <a:extLst>
              <a:ext uri="{FF2B5EF4-FFF2-40B4-BE49-F238E27FC236}">
                <a16:creationId xmlns:a16="http://schemas.microsoft.com/office/drawing/2014/main" id="{4C40E3B4-0DBB-CD82-0E09-92477E689062}"/>
              </a:ext>
            </a:extLst>
          </p:cNvPr>
          <p:cNvSpPr/>
          <p:nvPr/>
        </p:nvSpPr>
        <p:spPr>
          <a:xfrm>
            <a:off x="660400" y="1511364"/>
            <a:ext cx="12188952" cy="2666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100"/>
              </a:lnSpc>
              <a:spcBef>
                <a:spcPts val="853"/>
              </a:spcBef>
              <a:buNone/>
            </a:pPr>
            <a:r>
              <a:rPr lang="en-US" sz="1500" dirty="0">
                <a:solidFill>
                  <a:srgbClr val="1C2F35">
                    <a:alpha val="7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Top 10 short candidates, +18% backtest return, 3,231 stocks analyzed</a:t>
            </a:r>
            <a:endParaRPr lang="en-US" dirty="0"/>
          </a:p>
        </p:txBody>
      </p:sp>
      <p:sp>
        <p:nvSpPr>
          <p:cNvPr id="13" name="Object 3">
            <a:extLst>
              <a:ext uri="{FF2B5EF4-FFF2-40B4-BE49-F238E27FC236}">
                <a16:creationId xmlns:a16="http://schemas.microsoft.com/office/drawing/2014/main" id="{02784D9B-3FB0-4649-D7A3-4A4D427F123D}"/>
              </a:ext>
            </a:extLst>
          </p:cNvPr>
          <p:cNvSpPr/>
          <p:nvPr/>
        </p:nvSpPr>
        <p:spPr>
          <a:xfrm>
            <a:off x="342814" y="3113683"/>
            <a:ext cx="199008" cy="199013"/>
          </a:xfrm>
          <a:prstGeom prst="ellipse">
            <a:avLst/>
          </a:prstGeom>
          <a:solidFill>
            <a:srgbClr val="FFA300"/>
          </a:solidFill>
        </p:spPr>
        <p:txBody>
          <a:bodyPr/>
          <a:lstStyle/>
          <a:p>
            <a:endParaRPr lang="en-US"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C9D73D13-05B8-A96F-578F-DEF90A475DA3}"/>
              </a:ext>
            </a:extLst>
          </p:cNvPr>
          <p:cNvSpPr/>
          <p:nvPr/>
        </p:nvSpPr>
        <p:spPr>
          <a:xfrm>
            <a:off x="-483551" y="3537361"/>
            <a:ext cx="2932967" cy="2559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Backtest Return</a:t>
            </a:r>
            <a:endParaRPr lang="en-US" dirty="0"/>
          </a:p>
        </p:txBody>
      </p:sp>
      <p:sp>
        <p:nvSpPr>
          <p:cNvPr id="15" name="Object 5">
            <a:extLst>
              <a:ext uri="{FF2B5EF4-FFF2-40B4-BE49-F238E27FC236}">
                <a16:creationId xmlns:a16="http://schemas.microsoft.com/office/drawing/2014/main" id="{51250724-B2B3-607D-D427-E5B8A6F4FE10}"/>
              </a:ext>
            </a:extLst>
          </p:cNvPr>
          <p:cNvSpPr/>
          <p:nvPr/>
        </p:nvSpPr>
        <p:spPr>
          <a:xfrm>
            <a:off x="579650" y="2640923"/>
            <a:ext cx="806566" cy="4478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27"/>
              </a:lnSpc>
              <a:buNone/>
            </a:pPr>
            <a:r>
              <a:rPr lang="en-US" sz="30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18%</a:t>
            </a:r>
            <a:endParaRPr lang="en-US" dirty="0"/>
          </a:p>
        </p:txBody>
      </p:sp>
      <p:sp>
        <p:nvSpPr>
          <p:cNvPr id="16" name="Object 6">
            <a:extLst>
              <a:ext uri="{FF2B5EF4-FFF2-40B4-BE49-F238E27FC236}">
                <a16:creationId xmlns:a16="http://schemas.microsoft.com/office/drawing/2014/main" id="{49127ECE-3825-A289-F1A4-6402389496A8}"/>
              </a:ext>
            </a:extLst>
          </p:cNvPr>
          <p:cNvSpPr/>
          <p:nvPr/>
        </p:nvSpPr>
        <p:spPr>
          <a:xfrm rot="18900000">
            <a:off x="465454" y="3058970"/>
            <a:ext cx="228392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17" name="Object 7">
            <a:extLst>
              <a:ext uri="{FF2B5EF4-FFF2-40B4-BE49-F238E27FC236}">
                <a16:creationId xmlns:a16="http://schemas.microsoft.com/office/drawing/2014/main" id="{D719C01F-ED6D-6D6D-F585-879CD246835F}"/>
              </a:ext>
            </a:extLst>
          </p:cNvPr>
          <p:cNvSpPr/>
          <p:nvPr/>
        </p:nvSpPr>
        <p:spPr>
          <a:xfrm>
            <a:off x="1899862" y="1878550"/>
            <a:ext cx="2666333" cy="2666333"/>
          </a:xfrm>
          <a:prstGeom prst="ellipse">
            <a:avLst/>
          </a:prstGeom>
          <a:solidFill>
            <a:srgbClr val="A68118"/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Object 8">
            <a:extLst>
              <a:ext uri="{FF2B5EF4-FFF2-40B4-BE49-F238E27FC236}">
                <a16:creationId xmlns:a16="http://schemas.microsoft.com/office/drawing/2014/main" id="{BBD17F46-0010-A0A7-28CC-0C88CAD50CB6}"/>
              </a:ext>
            </a:extLst>
          </p:cNvPr>
          <p:cNvSpPr/>
          <p:nvPr/>
        </p:nvSpPr>
        <p:spPr>
          <a:xfrm>
            <a:off x="1675487" y="4536170"/>
            <a:ext cx="2932967" cy="2559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Stocks Analyzed</a:t>
            </a:r>
            <a:endParaRPr lang="en-US" dirty="0"/>
          </a:p>
        </p:txBody>
      </p:sp>
      <p:sp>
        <p:nvSpPr>
          <p:cNvPr id="19" name="Object 9">
            <a:extLst>
              <a:ext uri="{FF2B5EF4-FFF2-40B4-BE49-F238E27FC236}">
                <a16:creationId xmlns:a16="http://schemas.microsoft.com/office/drawing/2014/main" id="{535A7D96-9404-E15B-0D0C-418D18447B6A}"/>
              </a:ext>
            </a:extLst>
          </p:cNvPr>
          <p:cNvSpPr/>
          <p:nvPr/>
        </p:nvSpPr>
        <p:spPr>
          <a:xfrm>
            <a:off x="2583585" y="2754290"/>
            <a:ext cx="1298885" cy="4478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27"/>
              </a:lnSpc>
              <a:buNone/>
            </a:pPr>
            <a:r>
              <a:rPr lang="en-US" sz="3000" dirty="0">
                <a:solidFill>
                  <a:srgbClr val="FDFDFD"/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1 M+</a:t>
            </a:r>
            <a:endParaRPr lang="en-US" dirty="0"/>
          </a:p>
        </p:txBody>
      </p:sp>
      <p:sp>
        <p:nvSpPr>
          <p:cNvPr id="20" name="Object 10">
            <a:extLst>
              <a:ext uri="{FF2B5EF4-FFF2-40B4-BE49-F238E27FC236}">
                <a16:creationId xmlns:a16="http://schemas.microsoft.com/office/drawing/2014/main" id="{1CA387AA-43AF-BB57-A9D3-F1CF51F9FF7D}"/>
              </a:ext>
            </a:extLst>
          </p:cNvPr>
          <p:cNvSpPr/>
          <p:nvPr/>
        </p:nvSpPr>
        <p:spPr>
          <a:xfrm>
            <a:off x="4959158" y="2476005"/>
            <a:ext cx="363347" cy="363347"/>
          </a:xfrm>
          <a:prstGeom prst="ellipse">
            <a:avLst/>
          </a:prstGeom>
          <a:solidFill>
            <a:srgbClr val="FDD16E"/>
          </a:solidFill>
        </p:spPr>
        <p:txBody>
          <a:bodyPr/>
          <a:lstStyle/>
          <a:p>
            <a:endParaRPr lang="en-US"/>
          </a:p>
        </p:txBody>
      </p:sp>
      <p:sp>
        <p:nvSpPr>
          <p:cNvPr id="21" name="Object 11">
            <a:extLst>
              <a:ext uri="{FF2B5EF4-FFF2-40B4-BE49-F238E27FC236}">
                <a16:creationId xmlns:a16="http://schemas.microsoft.com/office/drawing/2014/main" id="{62CC5312-A8A0-5A48-64D2-819E52F22C46}"/>
              </a:ext>
            </a:extLst>
          </p:cNvPr>
          <p:cNvSpPr/>
          <p:nvPr/>
        </p:nvSpPr>
        <p:spPr>
          <a:xfrm>
            <a:off x="3674347" y="2846458"/>
            <a:ext cx="2932967" cy="2559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Precision@10</a:t>
            </a:r>
            <a:endParaRPr lang="en-US" dirty="0"/>
          </a:p>
        </p:txBody>
      </p:sp>
      <p:sp>
        <p:nvSpPr>
          <p:cNvPr id="22" name="Object 12">
            <a:extLst>
              <a:ext uri="{FF2B5EF4-FFF2-40B4-BE49-F238E27FC236}">
                <a16:creationId xmlns:a16="http://schemas.microsoft.com/office/drawing/2014/main" id="{C8390416-71A0-E364-16D9-47F21B7E5EF2}"/>
              </a:ext>
            </a:extLst>
          </p:cNvPr>
          <p:cNvSpPr/>
          <p:nvPr/>
        </p:nvSpPr>
        <p:spPr>
          <a:xfrm>
            <a:off x="5322505" y="2041746"/>
            <a:ext cx="890365" cy="4478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27"/>
              </a:lnSpc>
              <a:buNone/>
            </a:pPr>
            <a:r>
              <a:rPr lang="en-US" sz="30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60%</a:t>
            </a:r>
            <a:endParaRPr lang="en-US" dirty="0"/>
          </a:p>
        </p:txBody>
      </p:sp>
      <p:sp>
        <p:nvSpPr>
          <p:cNvPr id="23" name="Object 13">
            <a:extLst>
              <a:ext uri="{FF2B5EF4-FFF2-40B4-BE49-F238E27FC236}">
                <a16:creationId xmlns:a16="http://schemas.microsoft.com/office/drawing/2014/main" id="{611FC57B-6FEB-E9EB-21A2-055B89B4C214}"/>
              </a:ext>
            </a:extLst>
          </p:cNvPr>
          <p:cNvSpPr/>
          <p:nvPr/>
        </p:nvSpPr>
        <p:spPr>
          <a:xfrm rot="18900000">
            <a:off x="5169614" y="2441460"/>
            <a:ext cx="305782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  <p:sp>
        <p:nvSpPr>
          <p:cNvPr id="24" name="Object 14">
            <a:extLst>
              <a:ext uri="{FF2B5EF4-FFF2-40B4-BE49-F238E27FC236}">
                <a16:creationId xmlns:a16="http://schemas.microsoft.com/office/drawing/2014/main" id="{E01A52DD-3212-7E33-7A5C-CDBAAAD334CD}"/>
              </a:ext>
            </a:extLst>
          </p:cNvPr>
          <p:cNvSpPr/>
          <p:nvPr/>
        </p:nvSpPr>
        <p:spPr>
          <a:xfrm>
            <a:off x="5389510" y="3755548"/>
            <a:ext cx="378177" cy="378183"/>
          </a:xfrm>
          <a:prstGeom prst="ellipse">
            <a:avLst/>
          </a:prstGeom>
          <a:solidFill>
            <a:srgbClr val="F87C57"/>
          </a:solidFill>
        </p:spPr>
        <p:txBody>
          <a:bodyPr/>
          <a:lstStyle/>
          <a:p>
            <a:endParaRPr lang="en-US"/>
          </a:p>
        </p:txBody>
      </p:sp>
      <p:sp>
        <p:nvSpPr>
          <p:cNvPr id="25" name="Object 15">
            <a:extLst>
              <a:ext uri="{FF2B5EF4-FFF2-40B4-BE49-F238E27FC236}">
                <a16:creationId xmlns:a16="http://schemas.microsoft.com/office/drawing/2014/main" id="{89C60314-3B3C-1DB0-5504-7CEB01DAB023}"/>
              </a:ext>
            </a:extLst>
          </p:cNvPr>
          <p:cNvSpPr/>
          <p:nvPr/>
        </p:nvSpPr>
        <p:spPr>
          <a:xfrm>
            <a:off x="4120271" y="4210740"/>
            <a:ext cx="2932967" cy="2559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016"/>
              </a:lnSpc>
              <a:buNone/>
            </a:pPr>
            <a:r>
              <a:rPr lang="en-US" sz="1440" dirty="0">
                <a:solidFill>
                  <a:srgbClr val="1B2F35">
                    <a:alpha val="90000"/>
                  </a:srgb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AUROC</a:t>
            </a:r>
            <a:endParaRPr lang="en-US" dirty="0"/>
          </a:p>
        </p:txBody>
      </p:sp>
      <p:sp>
        <p:nvSpPr>
          <p:cNvPr id="26" name="Object 16">
            <a:extLst>
              <a:ext uri="{FF2B5EF4-FFF2-40B4-BE49-F238E27FC236}">
                <a16:creationId xmlns:a16="http://schemas.microsoft.com/office/drawing/2014/main" id="{B6AB858E-7ACD-562A-DB31-6AFC95D8C617}"/>
              </a:ext>
            </a:extLst>
          </p:cNvPr>
          <p:cNvSpPr/>
          <p:nvPr/>
        </p:nvSpPr>
        <p:spPr>
          <a:xfrm>
            <a:off x="5813566" y="3234914"/>
            <a:ext cx="848465" cy="4478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527"/>
              </a:lnSpc>
              <a:buNone/>
            </a:pPr>
            <a:r>
              <a:rPr lang="en-US" sz="3000" dirty="0">
                <a:solidFill>
                  <a:srgbClr val="1B2F35">
                    <a:alpha val="90000"/>
                  </a:srgbClr>
                </a:solidFill>
                <a:latin typeface="Trocchi" pitchFamily="34" charset="0"/>
                <a:ea typeface="Trocchi" pitchFamily="34" charset="-122"/>
                <a:cs typeface="Trocchi" pitchFamily="34" charset="-120"/>
              </a:rPr>
              <a:t>65%</a:t>
            </a:r>
            <a:endParaRPr lang="en-US" dirty="0"/>
          </a:p>
        </p:txBody>
      </p:sp>
      <p:sp>
        <p:nvSpPr>
          <p:cNvPr id="27" name="Object 17">
            <a:extLst>
              <a:ext uri="{FF2B5EF4-FFF2-40B4-BE49-F238E27FC236}">
                <a16:creationId xmlns:a16="http://schemas.microsoft.com/office/drawing/2014/main" id="{69CBE0F6-3680-1AFB-B816-FE5182F69B2A}"/>
              </a:ext>
            </a:extLst>
          </p:cNvPr>
          <p:cNvSpPr/>
          <p:nvPr/>
        </p:nvSpPr>
        <p:spPr>
          <a:xfrm rot="18900000">
            <a:off x="5657270" y="3682775"/>
            <a:ext cx="312769" cy="0"/>
          </a:xfrm>
          <a:prstGeom prst="line">
            <a:avLst/>
          </a:prstGeom>
          <a:noFill/>
          <a:ln w="12700">
            <a:solidFill>
              <a:srgbClr val="000000"/>
            </a:solidFill>
            <a:prstDash val="solid"/>
            <a:miter lim="800000"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35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B Brand Colors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005BBB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944</Words>
  <Application>Microsoft Macintosh PowerPoint</Application>
  <PresentationFormat>Widescreen</PresentationFormat>
  <Paragraphs>112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 Regular</vt:lpstr>
      <vt:lpstr>System Font Regular</vt:lpstr>
      <vt:lpstr>Trocchi</vt:lpstr>
      <vt:lpstr>Arial</vt:lpstr>
      <vt:lpstr>Georgia</vt:lpstr>
      <vt:lpstr>Montserrat</vt:lpstr>
      <vt:lpstr>Times New Roman</vt:lpstr>
      <vt:lpstr>Wingdings</vt:lpstr>
      <vt:lpstr>Office Theme</vt:lpstr>
      <vt:lpstr>UB Hackathon 2025</vt:lpstr>
      <vt:lpstr>Introduction and Inspiration</vt:lpstr>
      <vt:lpstr>What are we achieving?</vt:lpstr>
      <vt:lpstr>Tech Stack</vt:lpstr>
      <vt:lpstr>Architecture Overview</vt:lpstr>
      <vt:lpstr>Visualization</vt:lpstr>
      <vt:lpstr>Challenges and Accomplishments</vt:lpstr>
      <vt:lpstr>What we learnt and next steps</vt:lpstr>
      <vt:lpstr>Results</vt:lpstr>
      <vt:lpstr>Conclusion</vt:lpstr>
    </vt:vector>
  </TitlesOfParts>
  <Manager/>
  <Company>University at Buffalo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Presentation</dc:title>
  <dc:subject/>
  <dc:creator>Division of University Communications</dc:creator>
  <cp:keywords/>
  <dc:description/>
  <cp:lastModifiedBy>Sathwick Kiran Mysore Shashi Kiran</cp:lastModifiedBy>
  <cp:revision>109</cp:revision>
  <dcterms:created xsi:type="dcterms:W3CDTF">2019-04-04T19:20:28Z</dcterms:created>
  <dcterms:modified xsi:type="dcterms:W3CDTF">2025-11-09T15:24:58Z</dcterms:modified>
  <cp:category/>
</cp:coreProperties>
</file>

<file path=docProps/thumbnail.jpeg>
</file>